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tiff" ContentType="image/tiff"/>
  <Default Extension="emf" ContentType="image/x-emf"/>
  <Default Extension="wdp" ContentType="image/vnd.ms-photo"/>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handoutMasterIdLst>
    <p:handoutMasterId r:id="rId63"/>
  </p:handoutMasterIdLst>
  <p:sldIdLst>
    <p:sldId id="259" r:id="rId3"/>
    <p:sldId id="1756" r:id="rId5"/>
    <p:sldId id="1995" r:id="rId6"/>
    <p:sldId id="1994" r:id="rId7"/>
    <p:sldId id="1939" r:id="rId8"/>
    <p:sldId id="1940" r:id="rId9"/>
    <p:sldId id="1941" r:id="rId10"/>
    <p:sldId id="1942" r:id="rId11"/>
    <p:sldId id="1943" r:id="rId12"/>
    <p:sldId id="1815" r:id="rId13"/>
    <p:sldId id="1816" r:id="rId14"/>
    <p:sldId id="1894" r:id="rId15"/>
    <p:sldId id="1823" r:id="rId16"/>
    <p:sldId id="1947" r:id="rId17"/>
    <p:sldId id="1826" r:id="rId18"/>
    <p:sldId id="1827" r:id="rId19"/>
    <p:sldId id="1828" r:id="rId20"/>
    <p:sldId id="1830" r:id="rId21"/>
    <p:sldId id="1831" r:id="rId22"/>
    <p:sldId id="1832" r:id="rId23"/>
    <p:sldId id="1895" r:id="rId24"/>
    <p:sldId id="1834" r:id="rId25"/>
    <p:sldId id="1835" r:id="rId26"/>
    <p:sldId id="1896" r:id="rId27"/>
    <p:sldId id="1837" r:id="rId28"/>
    <p:sldId id="1838" r:id="rId29"/>
    <p:sldId id="1840" r:id="rId30"/>
    <p:sldId id="1841" r:id="rId31"/>
    <p:sldId id="1842" r:id="rId32"/>
    <p:sldId id="1843" r:id="rId33"/>
    <p:sldId id="1920" r:id="rId34"/>
    <p:sldId id="1846" r:id="rId35"/>
    <p:sldId id="1847" r:id="rId36"/>
    <p:sldId id="1848" r:id="rId37"/>
    <p:sldId id="1849" r:id="rId38"/>
    <p:sldId id="1850" r:id="rId39"/>
    <p:sldId id="1851" r:id="rId40"/>
    <p:sldId id="1852" r:id="rId41"/>
    <p:sldId id="1853" r:id="rId42"/>
    <p:sldId id="1855" r:id="rId43"/>
    <p:sldId id="1944" r:id="rId44"/>
    <p:sldId id="1856" r:id="rId45"/>
    <p:sldId id="1857" r:id="rId46"/>
    <p:sldId id="1858" r:id="rId47"/>
    <p:sldId id="1859" r:id="rId48"/>
    <p:sldId id="1921" r:id="rId49"/>
    <p:sldId id="1924" r:id="rId50"/>
    <p:sldId id="1929" r:id="rId51"/>
    <p:sldId id="1925" r:id="rId52"/>
    <p:sldId id="1927" r:id="rId53"/>
    <p:sldId id="1946" r:id="rId54"/>
    <p:sldId id="1945" r:id="rId55"/>
    <p:sldId id="1931" r:id="rId56"/>
    <p:sldId id="1933" r:id="rId57"/>
    <p:sldId id="1934" r:id="rId58"/>
    <p:sldId id="1937" r:id="rId59"/>
    <p:sldId id="1932" r:id="rId60"/>
    <p:sldId id="1935" r:id="rId61"/>
    <p:sldId id="1948" r:id="rId62"/>
  </p:sldIdLst>
  <p:sldSz cx="12192000" cy="6858000"/>
  <p:notesSz cx="6858000" cy="9144000"/>
  <p:custDataLst>
    <p:tags r:id="rId6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n Wei" initials="CW"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7C1F"/>
    <a:srgbClr val="009999"/>
    <a:srgbClr val="175F8B"/>
    <a:srgbClr val="CCFFFF"/>
    <a:srgbClr val="EB7C11"/>
    <a:srgbClr val="C0504D"/>
    <a:srgbClr val="4681BD"/>
    <a:srgbClr val="E0CFBD"/>
    <a:srgbClr val="8064A2"/>
    <a:srgbClr val="A620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286" autoAdjust="0"/>
    <p:restoredTop sz="64984" autoAdjust="0"/>
  </p:normalViewPr>
  <p:slideViewPr>
    <p:cSldViewPr snapToGrid="0" showGuides="1">
      <p:cViewPr varScale="1">
        <p:scale>
          <a:sx n="40" d="100"/>
          <a:sy n="40" d="100"/>
        </p:scale>
        <p:origin x="504" y="31"/>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0"/>
    </p:cViewPr>
    <p:sldLst>
      <p:sld r:id="rId1" collapse="1"/>
      <p:sld r:id="rId2" collapse="1"/>
      <p:sld r:id="rId3" collapse="1"/>
      <p:sld r:id="rId4" collapse="1"/>
      <p:sld r:id="rId5" collapse="1"/>
      <p:sld r:id="rId6" collapse="1"/>
    </p:sldLst>
  </p:outlineViewPr>
  <p:notesTextViewPr>
    <p:cViewPr>
      <p:scale>
        <a:sx n="1" d="1"/>
        <a:sy n="1" d="1"/>
      </p:scale>
      <p:origin x="0" y="0"/>
    </p:cViewPr>
  </p:notesTextViewPr>
  <p:sorterViewPr>
    <p:cViewPr varScale="1">
      <p:scale>
        <a:sx n="1" d="1"/>
        <a:sy n="1" d="1"/>
      </p:scale>
      <p:origin x="0" y="-1358"/>
    </p:cViewPr>
  </p:sorterViewPr>
  <p:notesViewPr>
    <p:cSldViewPr snapToGrid="0">
      <p:cViewPr varScale="1">
        <p:scale>
          <a:sx n="48" d="100"/>
          <a:sy n="48" d="100"/>
        </p:scale>
        <p:origin x="2134" y="3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8" Type="http://schemas.openxmlformats.org/officeDocument/2006/relationships/tags" Target="tags/tag1.xml"/><Relationship Id="rId67" Type="http://schemas.openxmlformats.org/officeDocument/2006/relationships/commentAuthors" Target="commentAuthors.xml"/><Relationship Id="rId66" Type="http://schemas.openxmlformats.org/officeDocument/2006/relationships/tableStyles" Target="tableStyles.xml"/><Relationship Id="rId65" Type="http://schemas.openxmlformats.org/officeDocument/2006/relationships/viewProps" Target="viewProps.xml"/><Relationship Id="rId64" Type="http://schemas.openxmlformats.org/officeDocument/2006/relationships/presProps" Target="presProps.xml"/><Relationship Id="rId63" Type="http://schemas.openxmlformats.org/officeDocument/2006/relationships/handoutMaster" Target="handoutMasters/handoutMaster1.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_rels/viewProps.xml.rels><?xml version="1.0" encoding="UTF-8" standalone="yes"?>
<Relationships xmlns="http://schemas.openxmlformats.org/package/2006/relationships"><Relationship Id="rId6" Type="http://schemas.openxmlformats.org/officeDocument/2006/relationships/slide" Target="slides/slide44.xml"/><Relationship Id="rId5" Type="http://schemas.openxmlformats.org/officeDocument/2006/relationships/slide" Target="slides/slide42.xml"/><Relationship Id="rId4" Type="http://schemas.openxmlformats.org/officeDocument/2006/relationships/slide" Target="slides/slide39.xml"/><Relationship Id="rId3" Type="http://schemas.openxmlformats.org/officeDocument/2006/relationships/slide" Target="slides/slide38.xml"/><Relationship Id="rId2" Type="http://schemas.openxmlformats.org/officeDocument/2006/relationships/slide" Target="slides/slide37.xml"/><Relationship Id="rId1"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image" Target="../media/image20.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tiff>
</file>

<file path=ppt/media/image10.jpeg>
</file>

<file path=ppt/media/image11.png>
</file>

<file path=ppt/media/image12.jpeg>
</file>

<file path=ppt/media/image13.png>
</file>

<file path=ppt/media/image14.png>
</file>

<file path=ppt/media/image15.png>
</file>

<file path=ppt/media/image17.png>
</file>

<file path=ppt/media/image18.png>
</file>

<file path=ppt/media/image19.png>
</file>

<file path=ppt/media/image2.tiff>
</file>

<file path=ppt/media/image2.wdp>
</file>

<file path=ppt/media/image20.wmf>
</file>

<file path=ppt/media/image21.wmf>
</file>

<file path=ppt/media/image22.png>
</file>

<file path=ppt/media/image23.png>
</file>

<file path=ppt/media/image24.png>
</file>

<file path=ppt/media/image3.jpeg>
</file>

<file path=ppt/media/image3.tiff>
</file>

<file path=ppt/media/image4.png>
</file>

<file path=ppt/media/image4.tiff>
</file>

<file path=ppt/media/image5.tiff>
</file>

<file path=ppt/media/image6.tiff>
</file>

<file path=ppt/media/image7.tif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pPr marL="0" marR="0" lvl="0" indent="0" algn="l" defTabSz="914400" rtl="0" eaLnBrk="0" fontAlgn="base" latinLnBrk="0" hangingPunct="0">
              <a:lnSpc>
                <a:spcPct val="87000"/>
              </a:lnSpc>
              <a:spcBef>
                <a:spcPct val="40000"/>
              </a:spcBef>
              <a:spcAft>
                <a:spcPct val="0"/>
              </a:spcAft>
              <a:buClrTx/>
              <a:buSzTx/>
              <a:buFontTx/>
              <a:buNone/>
              <a:defRPr/>
            </a:pPr>
            <a:r>
              <a:rPr lang="zh-CN" altLang="en-US" dirty="0" smtClean="0"/>
              <a:t>软件渗透到社会经济文化生活各行各业，从工业生产到国防科技，从衣食住行到娱乐</a:t>
            </a:r>
            <a:endParaRPr lang="zh-CN" altLang="en-US" dirty="0" smtClean="0"/>
          </a:p>
          <a:p>
            <a:pPr marL="0" marR="0" lvl="0" indent="0" algn="l" defTabSz="914400" rtl="0" eaLnBrk="0" fontAlgn="base" latinLnBrk="0" hangingPunct="0">
              <a:lnSpc>
                <a:spcPct val="87000"/>
              </a:lnSpc>
              <a:spcBef>
                <a:spcPct val="40000"/>
              </a:spcBef>
              <a:spcAft>
                <a:spcPct val="0"/>
              </a:spcAft>
              <a:buClrTx/>
              <a:buSzTx/>
              <a:buFontTx/>
              <a:buNone/>
              <a:defRPr/>
            </a:pPr>
            <a:endParaRPr kumimoji="1" lang="zh-CN" altLang="en-US" dirty="0"/>
          </a:p>
        </p:txBody>
      </p:sp>
      <p:sp>
        <p:nvSpPr>
          <p:cNvPr id="4" name="幻灯片编号占位符 3"/>
          <p:cNvSpPr>
            <a:spLocks noGrp="1"/>
          </p:cNvSpPr>
          <p:nvPr>
            <p:ph type="sldNum" sz="quarter" idx="10"/>
          </p:nvPr>
        </p:nvSpPr>
        <p:spPr>
          <a:xfrm>
            <a:off x="3884613" y="8685213"/>
            <a:ext cx="2971800" cy="458787"/>
          </a:xfrm>
          <a:prstGeom prst="rect">
            <a:avLst/>
          </a:prstGeom>
        </p:spPr>
        <p:txBody>
          <a:bodyPr/>
          <a:lstStyle/>
          <a:p>
            <a:fld id="{3A2D0131-D77B-F54F-9670-5405C8CF5C57}" type="slidenum">
              <a:rPr kumimoji="1" lang="zh-CN" altLang="en-US" smtClean="0"/>
            </a:fld>
            <a:endParaRPr kumimoji="1"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灯片编号占位符 3"/>
          <p:cNvSpPr>
            <a:spLocks noGrp="1"/>
          </p:cNvSpPr>
          <p:nvPr>
            <p:ph type="sldNum" sz="quarter" idx="10"/>
          </p:nvPr>
        </p:nvSpPr>
        <p:spPr>
          <a:xfrm>
            <a:off x="3884613" y="8685213"/>
            <a:ext cx="2971800" cy="458787"/>
          </a:xfrm>
          <a:prstGeom prst="rect">
            <a:avLst/>
          </a:prstGeom>
        </p:spPr>
        <p:txBody>
          <a:bodyPr/>
          <a:lstStyle/>
          <a:p>
            <a:fld id="{3A2D0131-D77B-F54F-9670-5405C8CF5C57}" type="slidenum">
              <a:rPr kumimoji="1" lang="zh-CN" altLang="en-US" smtClean="0"/>
            </a:fld>
            <a:endParaRPr kumimoji="1"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smtClean="0"/>
              <a:t>对软件开发成本和进度的估计常常不准确。开发成本超出预算，实际进度比预定计划一再拖延的现象并不罕见。 </a:t>
            </a:r>
            <a:endParaRPr lang="zh-CN" altLang="en-US" dirty="0" smtClean="0"/>
          </a:p>
          <a:p>
            <a:r>
              <a:rPr lang="zh-CN" altLang="en-US" dirty="0" smtClean="0"/>
              <a:t>用户对“已完成”系统不满意的现象经常发生。 </a:t>
            </a:r>
            <a:endParaRPr lang="zh-CN" altLang="en-US" dirty="0" smtClean="0"/>
          </a:p>
          <a:p>
            <a:r>
              <a:rPr lang="zh-CN" altLang="en-US" dirty="0" smtClean="0"/>
              <a:t>软件产品的质量往往靠不住。</a:t>
            </a:r>
            <a:r>
              <a:rPr lang="en-US" altLang="zh-CN" dirty="0" smtClean="0"/>
              <a:t>Bug</a:t>
            </a:r>
            <a:r>
              <a:rPr lang="zh-CN" altLang="en-US" dirty="0" smtClean="0"/>
              <a:t>一大堆，</a:t>
            </a:r>
            <a:r>
              <a:rPr lang="en-US" altLang="zh-CN" dirty="0" smtClean="0"/>
              <a:t>Patch</a:t>
            </a:r>
            <a:r>
              <a:rPr lang="zh-CN" altLang="en-US" dirty="0" smtClean="0"/>
              <a:t>一个接一个。 </a:t>
            </a:r>
            <a:endParaRPr lang="zh-CN" altLang="en-US" dirty="0" smtClean="0"/>
          </a:p>
          <a:p>
            <a:r>
              <a:rPr lang="zh-CN" altLang="en-US" dirty="0" smtClean="0"/>
              <a:t>软件的可维护程度非常之低。 </a:t>
            </a:r>
            <a:endParaRPr lang="zh-CN" altLang="en-US" dirty="0" smtClean="0"/>
          </a:p>
          <a:p>
            <a:r>
              <a:rPr lang="zh-CN" altLang="en-US" dirty="0" smtClean="0"/>
              <a:t>软件通常没有适当的文档资料。 </a:t>
            </a:r>
            <a:endParaRPr lang="zh-CN" altLang="en-US" dirty="0" smtClean="0"/>
          </a:p>
          <a:p>
            <a:r>
              <a:rPr lang="zh-CN" altLang="en-US" dirty="0" smtClean="0"/>
              <a:t>软件的成本不断提高。 </a:t>
            </a:r>
            <a:endParaRPr lang="zh-CN" altLang="en-US" dirty="0" smtClean="0"/>
          </a:p>
          <a:p>
            <a:r>
              <a:rPr lang="zh-CN" altLang="en-US" dirty="0" smtClean="0"/>
              <a:t>软件开发生产率的提高赶不上硬件的发展和人们需求的增长。</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zh-CN" sz="1200" kern="1200" dirty="0" smtClean="0">
                <a:solidFill>
                  <a:schemeClr val="tx1"/>
                </a:solidFill>
                <a:effectLst/>
                <a:latin typeface="+mn-lt"/>
                <a:ea typeface="+mn-ea"/>
                <a:cs typeface="+mn-cs"/>
              </a:rPr>
              <a:t>居安思危、准确识变，要未雨绸缪、科学应变，更要努力学习、主动求变，善于从眼前的危机、困难中捕捉和创造机遇，做到变中求新、求进，变中突破，化危为机，牢牢把握科学研究的主动权。</a:t>
            </a:r>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hdr" sz="quarter"/>
          </p:nvPr>
        </p:nvSpPr>
        <p:spPr>
          <a:xfrm>
            <a:off x="0" y="0"/>
            <a:ext cx="2971800" cy="45878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6630">
              <a:defRPr sz="3600">
                <a:solidFill>
                  <a:schemeClr val="tx1"/>
                </a:solidFill>
                <a:latin typeface="Arial" panose="020B0604020202020204" pitchFamily="34" charset="0"/>
              </a:defRPr>
            </a:lvl1pPr>
            <a:lvl2pPr marL="742950" indent="-285750" defTabSz="976630">
              <a:defRPr sz="3600">
                <a:solidFill>
                  <a:schemeClr val="tx1"/>
                </a:solidFill>
                <a:latin typeface="Arial" panose="020B0604020202020204" pitchFamily="34" charset="0"/>
              </a:defRPr>
            </a:lvl2pPr>
            <a:lvl3pPr marL="1143000" indent="-228600" defTabSz="976630">
              <a:defRPr sz="3600">
                <a:solidFill>
                  <a:schemeClr val="tx1"/>
                </a:solidFill>
                <a:latin typeface="Arial" panose="020B0604020202020204" pitchFamily="34" charset="0"/>
              </a:defRPr>
            </a:lvl3pPr>
            <a:lvl4pPr marL="1600200" indent="-228600" defTabSz="976630">
              <a:defRPr sz="3600">
                <a:solidFill>
                  <a:schemeClr val="tx1"/>
                </a:solidFill>
                <a:latin typeface="Arial" panose="020B0604020202020204" pitchFamily="34" charset="0"/>
              </a:defRPr>
            </a:lvl4pPr>
            <a:lvl5pPr marL="2057400" indent="-228600" defTabSz="976630">
              <a:defRPr sz="3600">
                <a:solidFill>
                  <a:schemeClr val="tx1"/>
                </a:solidFill>
                <a:latin typeface="Arial" panose="020B0604020202020204" pitchFamily="34" charset="0"/>
              </a:defRPr>
            </a:lvl5pPr>
            <a:lvl6pPr marL="2514600" indent="-228600" defTabSz="976630" eaLnBrk="0" fontAlgn="base" hangingPunct="0">
              <a:spcBef>
                <a:spcPct val="0"/>
              </a:spcBef>
              <a:spcAft>
                <a:spcPct val="0"/>
              </a:spcAft>
              <a:defRPr sz="3600">
                <a:solidFill>
                  <a:schemeClr val="tx1"/>
                </a:solidFill>
                <a:latin typeface="Arial" panose="020B0604020202020204" pitchFamily="34" charset="0"/>
              </a:defRPr>
            </a:lvl6pPr>
            <a:lvl7pPr marL="2971800" indent="-228600" defTabSz="976630" eaLnBrk="0" fontAlgn="base" hangingPunct="0">
              <a:spcBef>
                <a:spcPct val="0"/>
              </a:spcBef>
              <a:spcAft>
                <a:spcPct val="0"/>
              </a:spcAft>
              <a:defRPr sz="3600">
                <a:solidFill>
                  <a:schemeClr val="tx1"/>
                </a:solidFill>
                <a:latin typeface="Arial" panose="020B0604020202020204" pitchFamily="34" charset="0"/>
              </a:defRPr>
            </a:lvl7pPr>
            <a:lvl8pPr marL="3429000" indent="-228600" defTabSz="976630" eaLnBrk="0" fontAlgn="base" hangingPunct="0">
              <a:spcBef>
                <a:spcPct val="0"/>
              </a:spcBef>
              <a:spcAft>
                <a:spcPct val="0"/>
              </a:spcAft>
              <a:defRPr sz="3600">
                <a:solidFill>
                  <a:schemeClr val="tx1"/>
                </a:solidFill>
                <a:latin typeface="Arial" panose="020B0604020202020204" pitchFamily="34" charset="0"/>
              </a:defRPr>
            </a:lvl8pPr>
            <a:lvl9pPr marL="3886200" indent="-228600" defTabSz="97663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3000" smtClean="0">
                <a:latin typeface="Arial Narrow" panose="020B0606020202030204" pitchFamily="34" charset="0"/>
              </a:rPr>
              <a:t>RMUC Instructor Notes</a:t>
            </a:r>
            <a:endParaRPr lang="zh-CN" altLang="en-US" sz="1100" i="1" smtClean="0"/>
          </a:p>
        </p:txBody>
      </p:sp>
      <p:sp>
        <p:nvSpPr>
          <p:cNvPr id="30723" name="Rectangle 4"/>
          <p:cNvSpPr>
            <a:spLocks noGrp="1" noChangeArrowheads="1"/>
          </p:cNvSpPr>
          <p:nvPr>
            <p:ph type="ftr" sz="quarter" idx="4"/>
          </p:nvPr>
        </p:nvSpPr>
        <p:spPr>
          <a:xfrm>
            <a:off x="0" y="8685213"/>
            <a:ext cx="2971800" cy="45878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6630">
              <a:defRPr sz="3600">
                <a:solidFill>
                  <a:schemeClr val="tx1"/>
                </a:solidFill>
                <a:latin typeface="Arial" panose="020B0604020202020204" pitchFamily="34" charset="0"/>
              </a:defRPr>
            </a:lvl1pPr>
            <a:lvl2pPr marL="742950" indent="-285750" defTabSz="976630">
              <a:defRPr sz="3600">
                <a:solidFill>
                  <a:schemeClr val="tx1"/>
                </a:solidFill>
                <a:latin typeface="Arial" panose="020B0604020202020204" pitchFamily="34" charset="0"/>
              </a:defRPr>
            </a:lvl2pPr>
            <a:lvl3pPr marL="1143000" indent="-228600" defTabSz="976630">
              <a:defRPr sz="3600">
                <a:solidFill>
                  <a:schemeClr val="tx1"/>
                </a:solidFill>
                <a:latin typeface="Arial" panose="020B0604020202020204" pitchFamily="34" charset="0"/>
              </a:defRPr>
            </a:lvl3pPr>
            <a:lvl4pPr marL="1600200" indent="-228600" defTabSz="976630">
              <a:defRPr sz="3600">
                <a:solidFill>
                  <a:schemeClr val="tx1"/>
                </a:solidFill>
                <a:latin typeface="Arial" panose="020B0604020202020204" pitchFamily="34" charset="0"/>
              </a:defRPr>
            </a:lvl4pPr>
            <a:lvl5pPr marL="2057400" indent="-228600" defTabSz="976630">
              <a:defRPr sz="3600">
                <a:solidFill>
                  <a:schemeClr val="tx1"/>
                </a:solidFill>
                <a:latin typeface="Arial" panose="020B0604020202020204" pitchFamily="34" charset="0"/>
              </a:defRPr>
            </a:lvl5pPr>
            <a:lvl6pPr marL="2514600" indent="-228600" defTabSz="976630" eaLnBrk="0" fontAlgn="base" hangingPunct="0">
              <a:spcBef>
                <a:spcPct val="0"/>
              </a:spcBef>
              <a:spcAft>
                <a:spcPct val="0"/>
              </a:spcAft>
              <a:defRPr sz="3600">
                <a:solidFill>
                  <a:schemeClr val="tx1"/>
                </a:solidFill>
                <a:latin typeface="Arial" panose="020B0604020202020204" pitchFamily="34" charset="0"/>
              </a:defRPr>
            </a:lvl6pPr>
            <a:lvl7pPr marL="2971800" indent="-228600" defTabSz="976630" eaLnBrk="0" fontAlgn="base" hangingPunct="0">
              <a:spcBef>
                <a:spcPct val="0"/>
              </a:spcBef>
              <a:spcAft>
                <a:spcPct val="0"/>
              </a:spcAft>
              <a:defRPr sz="3600">
                <a:solidFill>
                  <a:schemeClr val="tx1"/>
                </a:solidFill>
                <a:latin typeface="Arial" panose="020B0604020202020204" pitchFamily="34" charset="0"/>
              </a:defRPr>
            </a:lvl7pPr>
            <a:lvl8pPr marL="3429000" indent="-228600" defTabSz="976630" eaLnBrk="0" fontAlgn="base" hangingPunct="0">
              <a:spcBef>
                <a:spcPct val="0"/>
              </a:spcBef>
              <a:spcAft>
                <a:spcPct val="0"/>
              </a:spcAft>
              <a:defRPr sz="3600">
                <a:solidFill>
                  <a:schemeClr val="tx1"/>
                </a:solidFill>
                <a:latin typeface="Arial" panose="020B0604020202020204" pitchFamily="34" charset="0"/>
              </a:defRPr>
            </a:lvl8pPr>
            <a:lvl9pPr marL="3886200" indent="-228600" defTabSz="97663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1100" smtClean="0"/>
              <a:t>Module 0 - About This Course</a:t>
            </a:r>
            <a:endParaRPr lang="en-US" altLang="zh-CN" sz="1100" smtClean="0">
              <a:latin typeface="ZapfHumnst BT" pitchFamily="34" charset="0"/>
            </a:endParaRPr>
          </a:p>
        </p:txBody>
      </p:sp>
      <p:sp>
        <p:nvSpPr>
          <p:cNvPr id="30724" name="Rectangle 2"/>
          <p:cNvSpPr>
            <a:spLocks noGrp="1" noRot="1" noChangeAspect="1" noChangeArrowheads="1" noTextEdit="1"/>
          </p:cNvSpPr>
          <p:nvPr>
            <p:ph type="sldImg"/>
          </p:nvPr>
        </p:nvSpPr>
        <p:spPr/>
      </p:sp>
      <p:sp>
        <p:nvSpPr>
          <p:cNvPr id="30725" name="Rectangle 3"/>
          <p:cNvSpPr>
            <a:spLocks noGrp="1" noChangeArrowheads="1"/>
          </p:cNvSpPr>
          <p:nvPr>
            <p:ph type="body" idx="1"/>
          </p:nvPr>
        </p:nvSpPr>
        <p:spPr>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solidFill>
                  <a:schemeClr val="lt1"/>
                </a:solidFill>
                <a:latin typeface="微软雅黑" panose="020B0503020204020204" pitchFamily="34" charset="-122"/>
                <a:ea typeface="微软雅黑" panose="020B0503020204020204" pitchFamily="34" charset="-122"/>
              </a:rPr>
              <a:t>软件开发迫切需要理论和方法指导，软件工程应运而生！</a:t>
            </a:r>
            <a:endParaRPr lang="zh-CN" altLang="en-US" dirty="0" smtClean="0">
              <a:solidFill>
                <a:schemeClr val="lt1"/>
              </a:solidFill>
              <a:latin typeface="微软雅黑" panose="020B0503020204020204" pitchFamily="34" charset="-122"/>
              <a:ea typeface="微软雅黑" panose="020B0503020204020204" pitchFamily="34" charset="-122"/>
            </a:endParaRPr>
          </a:p>
          <a:p>
            <a:pPr eaLnBrk="1" hangingPunct="1"/>
            <a:endParaRPr lang="en-US" altLang="zh-CN"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p:cNvSpPr>
            <a:spLocks noGrp="1" noRot="1" noChangeAspect="1" noTextEdit="1"/>
          </p:cNvSpPr>
          <p:nvPr>
            <p:ph type="sldImg"/>
          </p:nvPr>
        </p:nvSpPr>
        <p:spPr/>
      </p:sp>
      <p:sp>
        <p:nvSpPr>
          <p:cNvPr id="33795" name="备注占位符 2"/>
          <p:cNvSpPr>
            <a:spLocks noGrp="1"/>
          </p:cNvSpPr>
          <p:nvPr>
            <p:ph type="body" idx="1"/>
          </p:nvPr>
        </p:nvSpPr>
        <p:spPr>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smtClean="0">
                <a:solidFill>
                  <a:schemeClr val="tx1"/>
                </a:solidFill>
                <a:effectLst/>
                <a:latin typeface="+mn-lt"/>
                <a:ea typeface="+mn-ea"/>
                <a:cs typeface="+mn-cs"/>
              </a:rPr>
              <a:t>工程过程是迭代的，前一个迭代中获得的知识将为后一个迭代提供指导和改进。</a:t>
            </a:r>
            <a:endParaRPr lang="zh-CN" altLang="zh-CN" sz="1200" kern="1200" dirty="0" smtClean="0">
              <a:solidFill>
                <a:schemeClr val="tx1"/>
              </a:solidFill>
              <a:effectLst/>
              <a:latin typeface="+mn-lt"/>
              <a:ea typeface="+mn-ea"/>
              <a:cs typeface="+mn-cs"/>
            </a:endParaRPr>
          </a:p>
          <a:p>
            <a:endParaRPr lang="zh-CN" altLang="en-US" dirty="0" smtClean="0"/>
          </a:p>
        </p:txBody>
      </p:sp>
      <p:sp>
        <p:nvSpPr>
          <p:cNvPr id="33796" name="页眉占位符 3"/>
          <p:cNvSpPr>
            <a:spLocks noGrp="1"/>
          </p:cNvSpPr>
          <p:nvPr>
            <p:ph type="hdr" sz="quarter"/>
          </p:nvPr>
        </p:nvSpPr>
        <p:spPr>
          <a:xfrm>
            <a:off x="0" y="0"/>
            <a:ext cx="2971800" cy="45878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6630">
              <a:defRPr sz="3600">
                <a:solidFill>
                  <a:schemeClr val="tx1"/>
                </a:solidFill>
                <a:latin typeface="Arial" panose="020B0604020202020204" pitchFamily="34" charset="0"/>
              </a:defRPr>
            </a:lvl1pPr>
            <a:lvl2pPr marL="742950" indent="-285750" defTabSz="976630">
              <a:defRPr sz="3600">
                <a:solidFill>
                  <a:schemeClr val="tx1"/>
                </a:solidFill>
                <a:latin typeface="Arial" panose="020B0604020202020204" pitchFamily="34" charset="0"/>
              </a:defRPr>
            </a:lvl2pPr>
            <a:lvl3pPr marL="1143000" indent="-228600" defTabSz="976630">
              <a:defRPr sz="3600">
                <a:solidFill>
                  <a:schemeClr val="tx1"/>
                </a:solidFill>
                <a:latin typeface="Arial" panose="020B0604020202020204" pitchFamily="34" charset="0"/>
              </a:defRPr>
            </a:lvl3pPr>
            <a:lvl4pPr marL="1600200" indent="-228600" defTabSz="976630">
              <a:defRPr sz="3600">
                <a:solidFill>
                  <a:schemeClr val="tx1"/>
                </a:solidFill>
                <a:latin typeface="Arial" panose="020B0604020202020204" pitchFamily="34" charset="0"/>
              </a:defRPr>
            </a:lvl4pPr>
            <a:lvl5pPr marL="2057400" indent="-228600" defTabSz="976630">
              <a:defRPr sz="3600">
                <a:solidFill>
                  <a:schemeClr val="tx1"/>
                </a:solidFill>
                <a:latin typeface="Arial" panose="020B0604020202020204" pitchFamily="34" charset="0"/>
              </a:defRPr>
            </a:lvl5pPr>
            <a:lvl6pPr marL="2514600" indent="-228600" defTabSz="976630" eaLnBrk="0" fontAlgn="base" hangingPunct="0">
              <a:spcBef>
                <a:spcPct val="0"/>
              </a:spcBef>
              <a:spcAft>
                <a:spcPct val="0"/>
              </a:spcAft>
              <a:defRPr sz="3600">
                <a:solidFill>
                  <a:schemeClr val="tx1"/>
                </a:solidFill>
                <a:latin typeface="Arial" panose="020B0604020202020204" pitchFamily="34" charset="0"/>
              </a:defRPr>
            </a:lvl6pPr>
            <a:lvl7pPr marL="2971800" indent="-228600" defTabSz="976630" eaLnBrk="0" fontAlgn="base" hangingPunct="0">
              <a:spcBef>
                <a:spcPct val="0"/>
              </a:spcBef>
              <a:spcAft>
                <a:spcPct val="0"/>
              </a:spcAft>
              <a:defRPr sz="3600">
                <a:solidFill>
                  <a:schemeClr val="tx1"/>
                </a:solidFill>
                <a:latin typeface="Arial" panose="020B0604020202020204" pitchFamily="34" charset="0"/>
              </a:defRPr>
            </a:lvl7pPr>
            <a:lvl8pPr marL="3429000" indent="-228600" defTabSz="976630" eaLnBrk="0" fontAlgn="base" hangingPunct="0">
              <a:spcBef>
                <a:spcPct val="0"/>
              </a:spcBef>
              <a:spcAft>
                <a:spcPct val="0"/>
              </a:spcAft>
              <a:defRPr sz="3600">
                <a:solidFill>
                  <a:schemeClr val="tx1"/>
                </a:solidFill>
                <a:latin typeface="Arial" panose="020B0604020202020204" pitchFamily="34" charset="0"/>
              </a:defRPr>
            </a:lvl8pPr>
            <a:lvl9pPr marL="3886200" indent="-228600" defTabSz="97663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3000" smtClean="0">
                <a:latin typeface="Arial Narrow" panose="020B0606020202030204" pitchFamily="34" charset="0"/>
              </a:rPr>
              <a:t>RMUC Instructor Notes</a:t>
            </a:r>
            <a:endParaRPr lang="zh-CN" altLang="en-US" sz="1100" i="1" smtClean="0">
              <a:latin typeface="Arial Narrow" panose="020B0606020202030204" pitchFamily="34" charset="0"/>
            </a:endParaRPr>
          </a:p>
        </p:txBody>
      </p:sp>
      <p:sp>
        <p:nvSpPr>
          <p:cNvPr id="33797" name="页脚占位符 4"/>
          <p:cNvSpPr>
            <a:spLocks noGrp="1"/>
          </p:cNvSpPr>
          <p:nvPr>
            <p:ph type="ftr" sz="quarter" idx="4"/>
          </p:nvPr>
        </p:nvSpPr>
        <p:spPr>
          <a:xfrm>
            <a:off x="0" y="8685213"/>
            <a:ext cx="2971800" cy="45878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6630">
              <a:defRPr sz="3600">
                <a:solidFill>
                  <a:schemeClr val="tx1"/>
                </a:solidFill>
                <a:latin typeface="Arial" panose="020B0604020202020204" pitchFamily="34" charset="0"/>
              </a:defRPr>
            </a:lvl1pPr>
            <a:lvl2pPr marL="742950" indent="-285750" defTabSz="976630">
              <a:defRPr sz="3600">
                <a:solidFill>
                  <a:schemeClr val="tx1"/>
                </a:solidFill>
                <a:latin typeface="Arial" panose="020B0604020202020204" pitchFamily="34" charset="0"/>
              </a:defRPr>
            </a:lvl2pPr>
            <a:lvl3pPr marL="1143000" indent="-228600" defTabSz="976630">
              <a:defRPr sz="3600">
                <a:solidFill>
                  <a:schemeClr val="tx1"/>
                </a:solidFill>
                <a:latin typeface="Arial" panose="020B0604020202020204" pitchFamily="34" charset="0"/>
              </a:defRPr>
            </a:lvl3pPr>
            <a:lvl4pPr marL="1600200" indent="-228600" defTabSz="976630">
              <a:defRPr sz="3600">
                <a:solidFill>
                  <a:schemeClr val="tx1"/>
                </a:solidFill>
                <a:latin typeface="Arial" panose="020B0604020202020204" pitchFamily="34" charset="0"/>
              </a:defRPr>
            </a:lvl4pPr>
            <a:lvl5pPr marL="2057400" indent="-228600" defTabSz="976630">
              <a:defRPr sz="3600">
                <a:solidFill>
                  <a:schemeClr val="tx1"/>
                </a:solidFill>
                <a:latin typeface="Arial" panose="020B0604020202020204" pitchFamily="34" charset="0"/>
              </a:defRPr>
            </a:lvl5pPr>
            <a:lvl6pPr marL="2514600" indent="-228600" defTabSz="976630" eaLnBrk="0" fontAlgn="base" hangingPunct="0">
              <a:spcBef>
                <a:spcPct val="0"/>
              </a:spcBef>
              <a:spcAft>
                <a:spcPct val="0"/>
              </a:spcAft>
              <a:defRPr sz="3600">
                <a:solidFill>
                  <a:schemeClr val="tx1"/>
                </a:solidFill>
                <a:latin typeface="Arial" panose="020B0604020202020204" pitchFamily="34" charset="0"/>
              </a:defRPr>
            </a:lvl6pPr>
            <a:lvl7pPr marL="2971800" indent="-228600" defTabSz="976630" eaLnBrk="0" fontAlgn="base" hangingPunct="0">
              <a:spcBef>
                <a:spcPct val="0"/>
              </a:spcBef>
              <a:spcAft>
                <a:spcPct val="0"/>
              </a:spcAft>
              <a:defRPr sz="3600">
                <a:solidFill>
                  <a:schemeClr val="tx1"/>
                </a:solidFill>
                <a:latin typeface="Arial" panose="020B0604020202020204" pitchFamily="34" charset="0"/>
              </a:defRPr>
            </a:lvl7pPr>
            <a:lvl8pPr marL="3429000" indent="-228600" defTabSz="976630" eaLnBrk="0" fontAlgn="base" hangingPunct="0">
              <a:spcBef>
                <a:spcPct val="0"/>
              </a:spcBef>
              <a:spcAft>
                <a:spcPct val="0"/>
              </a:spcAft>
              <a:defRPr sz="3600">
                <a:solidFill>
                  <a:schemeClr val="tx1"/>
                </a:solidFill>
                <a:latin typeface="Arial" panose="020B0604020202020204" pitchFamily="34" charset="0"/>
              </a:defRPr>
            </a:lvl8pPr>
            <a:lvl9pPr marL="3886200" indent="-228600" defTabSz="97663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1100" smtClean="0"/>
              <a:t>Module 0 - About This Course</a:t>
            </a:r>
            <a:endParaRPr lang="en-US" altLang="zh-CN" sz="1100" smtClean="0">
              <a:latin typeface="ZapfHumnst BT"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pPr fontAlgn="base"/>
            <a:endParaRPr lang="zh-CN" altLang="en-US" sz="1200" b="1" i="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软件工程</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一词，首先是</a:t>
            </a:r>
            <a:r>
              <a:rPr lang="en-US" altLang="zh-CN" sz="1200" kern="1200" dirty="0" smtClean="0">
                <a:solidFill>
                  <a:schemeClr val="tx1"/>
                </a:solidFill>
                <a:effectLst/>
                <a:latin typeface="+mn-lt"/>
                <a:ea typeface="+mn-ea"/>
                <a:cs typeface="+mn-cs"/>
              </a:rPr>
              <a:t>1968</a:t>
            </a:r>
            <a:r>
              <a:rPr lang="zh-CN" altLang="zh-CN" sz="1200" kern="1200" dirty="0" smtClean="0">
                <a:solidFill>
                  <a:schemeClr val="tx1"/>
                </a:solidFill>
                <a:effectLst/>
                <a:latin typeface="+mn-lt"/>
                <a:ea typeface="+mn-ea"/>
                <a:cs typeface="+mn-cs"/>
              </a:rPr>
              <a:t>年北大西洋公约组织（</a:t>
            </a:r>
            <a:r>
              <a:rPr lang="en-US" altLang="zh-CN" sz="1200" kern="1200" dirty="0" smtClean="0">
                <a:solidFill>
                  <a:schemeClr val="tx1"/>
                </a:solidFill>
                <a:effectLst/>
                <a:latin typeface="+mn-lt"/>
                <a:ea typeface="+mn-ea"/>
                <a:cs typeface="+mn-cs"/>
              </a:rPr>
              <a:t>NATO</a:t>
            </a:r>
            <a:r>
              <a:rPr lang="zh-CN" altLang="zh-CN" sz="1200" kern="1200" dirty="0" smtClean="0">
                <a:solidFill>
                  <a:schemeClr val="tx1"/>
                </a:solidFill>
                <a:effectLst/>
                <a:latin typeface="+mn-lt"/>
                <a:ea typeface="+mn-ea"/>
                <a:cs typeface="+mn-cs"/>
              </a:rPr>
              <a:t>）在联邦德国召开的开创性软件工程主题会议上提出的</a:t>
            </a:r>
            <a:endParaRPr lang="zh-CN" altLang="en-US" dirty="0"/>
          </a:p>
        </p:txBody>
      </p:sp>
      <p:sp>
        <p:nvSpPr>
          <p:cNvPr id="4" name="页眉占位符 3"/>
          <p:cNvSpPr>
            <a:spLocks noGrp="1"/>
          </p:cNvSpPr>
          <p:nvPr>
            <p:ph type="hdr" sz="quarter" idx="10"/>
          </p:nvPr>
        </p:nvSpPr>
        <p:spPr>
          <a:xfrm>
            <a:off x="0" y="0"/>
            <a:ext cx="2971800" cy="458788"/>
          </a:xfrm>
          <a:prstGeom prst="rect">
            <a:avLst/>
          </a:prstGeom>
        </p:spPr>
        <p:txBody>
          <a:bodyPr/>
          <a:lstStyle/>
          <a:p>
            <a:pPr>
              <a:defRPr/>
            </a:pPr>
            <a:r>
              <a:rPr lang="zh-CN" altLang="en-US" smtClean="0"/>
              <a:t>RMUC Instructor Notes</a:t>
            </a:r>
            <a:endParaRPr lang="zh-CN" altLang="en-US" sz="1100" i="1"/>
          </a:p>
        </p:txBody>
      </p:sp>
      <p:sp>
        <p:nvSpPr>
          <p:cNvPr id="5" name="页脚占位符 4"/>
          <p:cNvSpPr>
            <a:spLocks noGrp="1"/>
          </p:cNvSpPr>
          <p:nvPr>
            <p:ph type="ftr" sz="quarter" idx="11"/>
          </p:nvPr>
        </p:nvSpPr>
        <p:spPr>
          <a:xfrm>
            <a:off x="0" y="8685213"/>
            <a:ext cx="2971800" cy="458787"/>
          </a:xfrm>
          <a:prstGeom prst="rect">
            <a:avLst/>
          </a:prstGeom>
        </p:spPr>
        <p:txBody>
          <a:bodyPr/>
          <a:lstStyle/>
          <a:p>
            <a:pPr>
              <a:defRPr/>
            </a:pPr>
            <a:r>
              <a:rPr lang="zh-CN" altLang="en-US" smtClean="0"/>
              <a:t>Module 0 - About This Course</a:t>
            </a:r>
            <a:endParaRPr lang="en-US" altLang="zh-CN">
              <a:latin typeface="ZapfHumnst BT"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0" name="Rectangle 2"/>
          <p:cNvSpPr>
            <a:spLocks noGrp="1" noRot="1" noChangeAspect="1" noChangeArrowheads="1" noTextEdit="1"/>
          </p:cNvSpPr>
          <p:nvPr>
            <p:ph type="sldImg"/>
          </p:nvPr>
        </p:nvSpPr>
        <p:spPr/>
      </p:sp>
      <p:sp>
        <p:nvSpPr>
          <p:cNvPr id="39941" name="Rectangle 3"/>
          <p:cNvSpPr>
            <a:spLocks noGrp="1" noChangeArrowheads="1"/>
          </p:cNvSpPr>
          <p:nvPr>
            <p:ph type="body" idx="1"/>
          </p:nvPr>
        </p:nvSpPr>
        <p:spPr>
          <a:xfrm>
            <a:off x="685800" y="4400550"/>
            <a:ext cx="5486400" cy="3600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en-US" dirty="0"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
        <p:nvSpPr>
          <p:cNvPr id="4" name="灯片编号占位符 3"/>
          <p:cNvSpPr>
            <a:spLocks noGrp="1"/>
          </p:cNvSpPr>
          <p:nvPr>
            <p:ph type="sldNum" sz="quarter" idx="5"/>
          </p:nvPr>
        </p:nvSpPr>
        <p:spPr/>
        <p:txBody>
          <a:bodyPr/>
          <a:p>
            <a:pPr>
              <a:defRPr/>
            </a:pPr>
            <a:fld id="{39428754-80EA-4722-B222-5EB445CA1959}" type="slidenum">
              <a:rPr lang="zh-CN" altLang="en-US"/>
            </a:fld>
            <a:endParaRPr lang="en-US" altLang="zh-CN"/>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2" name="Rectangle 2"/>
          <p:cNvSpPr>
            <a:spLocks noGrp="1" noRot="1" noChangeAspect="1" noChangeArrowheads="1" noTextEdit="1"/>
          </p:cNvSpPr>
          <p:nvPr>
            <p:ph type="sldImg"/>
          </p:nvPr>
        </p:nvSpPr>
        <p:spPr>
          <a:xfrm>
            <a:off x="139700" y="768350"/>
            <a:ext cx="6819900" cy="3836988"/>
          </a:xfrm>
        </p:spPr>
      </p:sp>
      <p:sp>
        <p:nvSpPr>
          <p:cNvPr id="48133" name="Rectangle 3"/>
          <p:cNvSpPr>
            <a:spLocks noGrp="1" noChangeArrowheads="1"/>
          </p:cNvSpPr>
          <p:nvPr>
            <p:ph type="body" idx="1"/>
          </p:nvPr>
        </p:nvSpPr>
        <p:spPr>
          <a:xfrm>
            <a:off x="946150" y="4860925"/>
            <a:ext cx="5207000" cy="460533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en-US"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
        <p:nvSpPr>
          <p:cNvPr id="4" name="灯片编号占位符 3"/>
          <p:cNvSpPr>
            <a:spLocks noGrp="1"/>
          </p:cNvSpPr>
          <p:nvPr>
            <p:ph type="sldNum" sz="quarter" idx="5"/>
          </p:nvPr>
        </p:nvSpPr>
        <p:spPr/>
        <p:txBody>
          <a:bodyPr/>
          <a:p>
            <a:pPr>
              <a:defRPr/>
            </a:pPr>
            <a:fld id="{39428754-80EA-4722-B222-5EB445CA1959}" type="slidenum">
              <a:rPr lang="zh-CN" altLang="en-US"/>
            </a:fld>
            <a:endParaRPr lang="en-US" altLang="zh-CN"/>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pPr marL="0" indent="0">
              <a:buNone/>
            </a:pP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smtClean="0"/>
              <a:t>软件工程的发展，从关注编码开始，向两头发展。</a:t>
            </a:r>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图像占位符 5"/>
          <p:cNvSpPr>
            <a:spLocks noGrp="1" noRot="1" noChangeAspect="1"/>
          </p:cNvSpPr>
          <p:nvPr>
            <p:ph type="sldImg"/>
          </p:nvPr>
        </p:nvSpPr>
        <p:spPr/>
      </p:sp>
      <p:sp>
        <p:nvSpPr>
          <p:cNvPr id="7" name="备注占位符 6"/>
          <p:cNvSpPr>
            <a:spLocks noGrp="1"/>
          </p:cNvSpPr>
          <p:nvPr>
            <p:ph type="body" idx="1"/>
          </p:nvPr>
        </p:nvSpPr>
        <p:spPr>
          <a:xfrm>
            <a:off x="685800" y="4400550"/>
            <a:ext cx="5486400" cy="3600450"/>
          </a:xfrm>
          <a:prstGeom prst="rect">
            <a:avLst/>
          </a:prstGeom>
        </p:spPr>
        <p:txBody>
          <a:bodyPr/>
          <a:lstStyle/>
          <a:p>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图像占位符 5"/>
          <p:cNvSpPr>
            <a:spLocks noGrp="1" noRot="1" noChangeAspect="1"/>
          </p:cNvSpPr>
          <p:nvPr>
            <p:ph type="sldImg"/>
          </p:nvPr>
        </p:nvSpPr>
        <p:spPr/>
      </p:sp>
      <p:sp>
        <p:nvSpPr>
          <p:cNvPr id="7" name="备注占位符 6"/>
          <p:cNvSpPr>
            <a:spLocks noGrp="1"/>
          </p:cNvSpPr>
          <p:nvPr>
            <p:ph type="body" idx="1"/>
          </p:nvPr>
        </p:nvSpPr>
        <p:spPr>
          <a:xfrm>
            <a:off x="685800" y="4400550"/>
            <a:ext cx="5486400" cy="3600450"/>
          </a:xfrm>
          <a:prstGeom prst="rect">
            <a:avLst/>
          </a:prstGeom>
        </p:spPr>
        <p:txBody>
          <a:bodyPr/>
          <a:lstStyle/>
          <a:p>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p:sp>
      <p:sp>
        <p:nvSpPr>
          <p:cNvPr id="40963" name="备注占位符 2"/>
          <p:cNvSpPr>
            <a:spLocks noGrp="1"/>
          </p:cNvSpPr>
          <p:nvPr>
            <p:ph type="body" idx="1"/>
          </p:nvPr>
        </p:nvSpPr>
        <p:spPr>
          <a:xfrm>
            <a:off x="685800" y="4400550"/>
            <a:ext cx="5486400" cy="3600450"/>
          </a:xfrm>
          <a:prstGeom prst="rect">
            <a:avLst/>
          </a:prstGeom>
          <a:noFill/>
        </p:spPr>
        <p:txBody>
          <a:bodyPr/>
          <a:lstStyle/>
          <a:p>
            <a:endParaRPr lang="zh-CN" altLang="en-US" dirty="0" smtClean="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C07BB670-85C6-4DF0-8FC4-7FEDD62B39BA}" type="slidenum">
              <a:rPr lang="zh-CN" altLang="en-US" smtClean="0"/>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b="1"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备注占位符 9"/>
          <p:cNvSpPr>
            <a:spLocks noGrp="1"/>
          </p:cNvSpPr>
          <p:nvPr>
            <p:ph type="body" idx="1"/>
          </p:nvPr>
        </p:nvSpPr>
        <p:spPr>
          <a:xfrm>
            <a:off x="685800" y="4400550"/>
            <a:ext cx="5486400" cy="3600450"/>
          </a:xfrm>
          <a:prstGeom prst="rect">
            <a:avLst/>
          </a:prstGeom>
        </p:spPr>
        <p:txBody>
          <a:bodyPr/>
          <a:lstStyle/>
          <a:p>
            <a:endParaRPr lang="zh-CN" altLang="en-US"/>
          </a:p>
        </p:txBody>
      </p:sp>
      <p:sp>
        <p:nvSpPr>
          <p:cNvPr id="11" name="幻灯片图像占位符 10"/>
          <p:cNvSpPr>
            <a:spLocks noGrp="1" noRot="1" noChangeAspect="1"/>
          </p:cNvSpPr>
          <p:nvPr>
            <p:ph type="sldImg"/>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sz="1200" b="1" i="0" kern="1200" dirty="0" smtClean="0">
                <a:solidFill>
                  <a:schemeClr val="tx1"/>
                </a:solidFill>
                <a:effectLst/>
                <a:latin typeface="+mn-lt"/>
                <a:ea typeface="+mn-ea"/>
                <a:cs typeface="+mn-cs"/>
              </a:rPr>
              <a:t>求伯君</a:t>
            </a:r>
            <a:r>
              <a:rPr lang="en-US" altLang="zh-CN" sz="1200" b="1" i="0" kern="1200" dirty="0" smtClean="0">
                <a:solidFill>
                  <a:schemeClr val="tx1"/>
                </a:solidFill>
                <a:effectLst/>
                <a:latin typeface="+mn-lt"/>
                <a:ea typeface="+mn-ea"/>
                <a:cs typeface="+mn-cs"/>
              </a:rPr>
              <a:t>1988</a:t>
            </a:r>
            <a:r>
              <a:rPr lang="zh-CN" altLang="en-US" sz="1200" b="1" i="0" kern="1200" dirty="0" smtClean="0">
                <a:solidFill>
                  <a:schemeClr val="tx1"/>
                </a:solidFill>
                <a:effectLst/>
                <a:latin typeface="+mn-lt"/>
                <a:ea typeface="+mn-ea"/>
                <a:cs typeface="+mn-cs"/>
              </a:rPr>
              <a:t>年先于</a:t>
            </a:r>
            <a:r>
              <a:rPr lang="en-US" altLang="zh-CN" sz="1200" b="1" i="0" kern="1200" dirty="0" smtClean="0">
                <a:solidFill>
                  <a:schemeClr val="tx1"/>
                </a:solidFill>
                <a:effectLst/>
                <a:latin typeface="+mn-lt"/>
                <a:ea typeface="+mn-ea"/>
                <a:cs typeface="+mn-cs"/>
              </a:rPr>
              <a:t>OFFICE</a:t>
            </a:r>
            <a:r>
              <a:rPr lang="zh-CN" altLang="en-US" sz="1200" b="1" i="0" kern="1200" dirty="0" smtClean="0">
                <a:solidFill>
                  <a:schemeClr val="tx1"/>
                </a:solidFill>
                <a:effectLst/>
                <a:latin typeface="+mn-lt"/>
                <a:ea typeface="+mn-ea"/>
                <a:cs typeface="+mn-cs"/>
              </a:rPr>
              <a:t>研发出</a:t>
            </a:r>
            <a:r>
              <a:rPr lang="en-US" altLang="zh-CN" sz="1200" b="1" i="0" kern="1200" dirty="0" smtClean="0">
                <a:solidFill>
                  <a:schemeClr val="tx1"/>
                </a:solidFill>
                <a:effectLst/>
                <a:latin typeface="+mn-lt"/>
                <a:ea typeface="+mn-ea"/>
                <a:cs typeface="+mn-cs"/>
              </a:rPr>
              <a:t>WPS</a:t>
            </a:r>
            <a:endParaRPr lang="zh-CN" altLang="en-US" dirty="0"/>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6E0D5545-95D4-489F-B8ED-7EAFA774B56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01">
    <p:spTree>
      <p:nvGrpSpPr>
        <p:cNvPr id="1" name=""/>
        <p:cNvGrpSpPr/>
        <p:nvPr/>
      </p:nvGrpSpPr>
      <p:grpSpPr>
        <a:xfrm>
          <a:off x="0" y="0"/>
          <a:ext cx="0" cy="0"/>
          <a:chOff x="0" y="0"/>
          <a:chExt cx="0" cy="0"/>
        </a:xfrm>
      </p:grpSpPr>
      <p:sp>
        <p:nvSpPr>
          <p:cNvPr id="15" name="任意多边形: 形状 14"/>
          <p:cNvSpPr/>
          <p:nvPr userDrawn="1"/>
        </p:nvSpPr>
        <p:spPr>
          <a:xfrm>
            <a:off x="1" y="-13844"/>
            <a:ext cx="9051317" cy="6871844"/>
          </a:xfrm>
          <a:custGeom>
            <a:avLst/>
            <a:gdLst>
              <a:gd name="connsiteX0" fmla="*/ 0 w 9051317"/>
              <a:gd name="connsiteY0" fmla="*/ 0 h 6871844"/>
              <a:gd name="connsiteX1" fmla="*/ 8724495 w 9051317"/>
              <a:gd name="connsiteY1" fmla="*/ 0 h 6871844"/>
              <a:gd name="connsiteX2" fmla="*/ 8832115 w 9051317"/>
              <a:gd name="connsiteY2" fmla="*/ 466295 h 6871844"/>
              <a:gd name="connsiteX3" fmla="*/ 9051317 w 9051317"/>
              <a:gd name="connsiteY3" fmla="*/ 2640728 h 6871844"/>
              <a:gd name="connsiteX4" fmla="*/ 8203435 w 9051317"/>
              <a:gd name="connsiteY4" fmla="*/ 6840435 h 6871844"/>
              <a:gd name="connsiteX5" fmla="*/ 8189236 w 9051317"/>
              <a:gd name="connsiteY5" fmla="*/ 6871844 h 6871844"/>
              <a:gd name="connsiteX6" fmla="*/ 0 w 9051317"/>
              <a:gd name="connsiteY6" fmla="*/ 6871844 h 6871844"/>
              <a:gd name="connsiteX7" fmla="*/ 0 w 9051317"/>
              <a:gd name="connsiteY7" fmla="*/ 0 h 687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51317" h="6871844">
                <a:moveTo>
                  <a:pt x="0" y="0"/>
                </a:moveTo>
                <a:lnTo>
                  <a:pt x="8724495" y="0"/>
                </a:lnTo>
                <a:lnTo>
                  <a:pt x="8832115" y="466295"/>
                </a:lnTo>
                <a:cubicBezTo>
                  <a:pt x="8975839" y="1168657"/>
                  <a:pt x="9051317" y="1895878"/>
                  <a:pt x="9051317" y="2640728"/>
                </a:cubicBezTo>
                <a:cubicBezTo>
                  <a:pt x="9051317" y="4130428"/>
                  <a:pt x="8749407" y="5549614"/>
                  <a:pt x="8203435" y="6840435"/>
                </a:cubicBezTo>
                <a:lnTo>
                  <a:pt x="8189236" y="6871844"/>
                </a:lnTo>
                <a:lnTo>
                  <a:pt x="0" y="6871844"/>
                </a:lnTo>
                <a:lnTo>
                  <a:pt x="0"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userDrawn="1"/>
        </p:nvSpPr>
        <p:spPr>
          <a:xfrm>
            <a:off x="0" y="-13844"/>
            <a:ext cx="8775700" cy="68718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5476" h="6858000">
                <a:moveTo>
                  <a:pt x="0" y="0"/>
                </a:moveTo>
                <a:lnTo>
                  <a:pt x="7326808" y="0"/>
                </a:lnTo>
                <a:lnTo>
                  <a:pt x="7370317" y="107072"/>
                </a:lnTo>
                <a:cubicBezTo>
                  <a:pt x="7632429" y="801663"/>
                  <a:pt x="7775476" y="1551942"/>
                  <a:pt x="7775476" y="2334639"/>
                </a:cubicBezTo>
                <a:cubicBezTo>
                  <a:pt x="7775476" y="4011847"/>
                  <a:pt x="7118627" y="5540198"/>
                  <a:pt x="6040912" y="6690718"/>
                </a:cubicBezTo>
                <a:lnTo>
                  <a:pt x="5876541" y="6858000"/>
                </a:lnTo>
                <a:lnTo>
                  <a:pt x="0" y="6858000"/>
                </a:lnTo>
                <a:lnTo>
                  <a:pt x="0" y="0"/>
                </a:lnTo>
                <a:close/>
              </a:path>
            </a:pathLst>
          </a:cu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标题 1"/>
          <p:cNvSpPr>
            <a:spLocks noGrp="1"/>
          </p:cNvSpPr>
          <p:nvPr>
            <p:ph type="title" hasCustomPrompt="1"/>
          </p:nvPr>
        </p:nvSpPr>
        <p:spPr>
          <a:xfrm>
            <a:off x="1069561" y="1742554"/>
            <a:ext cx="7525799" cy="1789918"/>
          </a:xfrm>
          <a:prstGeom prst="rect">
            <a:avLst/>
          </a:prstGeom>
        </p:spPr>
        <p:txBody>
          <a:bodyPr anchor="t">
            <a:noAutofit/>
          </a:bodyPr>
          <a:lstStyle>
            <a:lvl1pPr algn="l">
              <a:lnSpc>
                <a:spcPct val="100000"/>
              </a:lnSpc>
              <a:defRPr sz="5400" b="1" spc="300">
                <a:solidFill>
                  <a:schemeClr val="bg1"/>
                </a:solidFill>
              </a:defRPr>
            </a:lvl1pPr>
          </a:lstStyle>
          <a:p>
            <a:r>
              <a:rPr lang="zh-CN" altLang="en-US" dirty="0"/>
              <a:t>单击此处编辑标题样式</a:t>
            </a:r>
            <a:endParaRPr lang="zh-CN" altLang="en-US" dirty="0"/>
          </a:p>
        </p:txBody>
      </p:sp>
      <p:sp>
        <p:nvSpPr>
          <p:cNvPr id="32" name="文本占位符 31"/>
          <p:cNvSpPr>
            <a:spLocks noGrp="1"/>
          </p:cNvSpPr>
          <p:nvPr>
            <p:ph type="body" sz="quarter" idx="11"/>
          </p:nvPr>
        </p:nvSpPr>
        <p:spPr>
          <a:xfrm>
            <a:off x="1069561" y="3748822"/>
            <a:ext cx="6933903" cy="598488"/>
          </a:xfrm>
          <a:prstGeom prst="rect">
            <a:avLst/>
          </a:prstGeom>
        </p:spPr>
        <p:txBody>
          <a:bodyPr anchor="ctr"/>
          <a:lstStyle>
            <a:lvl1pPr marL="0" indent="0" algn="l">
              <a:lnSpc>
                <a:spcPct val="100000"/>
              </a:lnSpc>
              <a:buNone/>
              <a:defRPr sz="1800" b="0" spc="300">
                <a:solidFill>
                  <a:schemeClr val="bg1"/>
                </a:solidFill>
              </a:defRPr>
            </a:lvl1pPr>
          </a:lstStyle>
          <a:p>
            <a:pPr lvl="0"/>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12000" y="373011"/>
            <a:ext cx="11220120" cy="688975"/>
          </a:xfrm>
          <a:prstGeom prst="rect">
            <a:avLst/>
          </a:prstGeom>
        </p:spPr>
        <p:txBody>
          <a:bodyPr/>
          <a:lstStyle>
            <a:lvl1pPr>
              <a:defRPr lang="zh-CN" altLang="en-US" sz="3200" b="1" kern="1200" baseline="0" dirty="0">
                <a:solidFill>
                  <a:srgbClr val="175F8B"/>
                </a:solidFill>
                <a:latin typeface="微软雅黑" panose="020B0503020204020204" pitchFamily="34" charset="-122"/>
                <a:ea typeface="微软雅黑" panose="020B0503020204020204" pitchFamily="34" charset="-122"/>
                <a:cs typeface="+mn-cs"/>
              </a:defRPr>
            </a:lvl1pPr>
          </a:lstStyle>
          <a:p>
            <a:r>
              <a:rPr lang="zh-CN" altLang="en-US" dirty="0" smtClean="0"/>
              <a:t>单击此处编辑母版标题样式</a:t>
            </a:r>
            <a:endParaRPr lang="zh-CN" altLang="en-US" dirty="0"/>
          </a:p>
        </p:txBody>
      </p:sp>
      <p:sp>
        <p:nvSpPr>
          <p:cNvPr id="3" name="矩形: 圆顶角 8"/>
          <p:cNvSpPr/>
          <p:nvPr userDrawn="1"/>
        </p:nvSpPr>
        <p:spPr>
          <a:xfrm flipV="1">
            <a:off x="648000" y="1054726"/>
            <a:ext cx="1155300" cy="68568"/>
          </a:xfrm>
          <a:prstGeom prst="round2SameRect">
            <a:avLst>
              <a:gd name="adj1" fmla="val 50000"/>
              <a:gd name="adj2" fmla="val 50000"/>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12000" y="369046"/>
            <a:ext cx="11129101" cy="688975"/>
          </a:xfrm>
          <a:prstGeom prst="rect">
            <a:avLst/>
          </a:prstGeom>
        </p:spPr>
        <p:txBody>
          <a:bodyPr/>
          <a:lstStyle>
            <a:lvl1pPr>
              <a:defRPr lang="zh-CN" altLang="en-US" sz="3200" b="1" kern="1200" baseline="0" dirty="0">
                <a:solidFill>
                  <a:srgbClr val="175F8B"/>
                </a:solidFill>
                <a:latin typeface="微软雅黑" panose="020B0503020204020204" pitchFamily="34" charset="-122"/>
                <a:ea typeface="微软雅黑" panose="020B0503020204020204" pitchFamily="34" charset="-122"/>
                <a:cs typeface="+mn-cs"/>
              </a:defRPr>
            </a:lvl1pPr>
          </a:lstStyle>
          <a:p>
            <a:r>
              <a:rPr lang="zh-CN" altLang="en-US" dirty="0" smtClean="0"/>
              <a:t>单击此处编辑母版标题样式</a:t>
            </a:r>
            <a:endParaRPr lang="zh-CN" altLang="en-US" dirty="0"/>
          </a:p>
        </p:txBody>
      </p:sp>
      <p:sp>
        <p:nvSpPr>
          <p:cNvPr id="3" name="内容占位符 2"/>
          <p:cNvSpPr>
            <a:spLocks noGrp="1"/>
          </p:cNvSpPr>
          <p:nvPr>
            <p:ph sz="half" idx="1"/>
          </p:nvPr>
        </p:nvSpPr>
        <p:spPr>
          <a:xfrm>
            <a:off x="611680" y="1377894"/>
            <a:ext cx="5258612" cy="5043487"/>
          </a:xfrm>
          <a:prstGeom prst="rect">
            <a:avLst/>
          </a:prstGeom>
        </p:spPr>
        <p:txBody>
          <a:bodyPr/>
          <a:lstStyle>
            <a:lvl1pPr marL="446405" indent="-446405">
              <a:lnSpc>
                <a:spcPct val="130000"/>
              </a:lnSpc>
              <a:spcBef>
                <a:spcPts val="0"/>
              </a:spcBef>
              <a:spcAft>
                <a:spcPts val="300"/>
              </a:spcAft>
              <a:buClr>
                <a:srgbClr val="92D050"/>
              </a:buClr>
              <a:buFont typeface="Wingdings" panose="05000000000000000000" pitchFamily="2" charset="2"/>
              <a:buChar char="p"/>
              <a:defRPr sz="2400"/>
            </a:lvl1pPr>
            <a:lvl2pPr marL="892175" indent="-434975">
              <a:lnSpc>
                <a:spcPct val="130000"/>
              </a:lnSpc>
              <a:spcBef>
                <a:spcPts val="0"/>
              </a:spcBef>
              <a:spcAft>
                <a:spcPts val="300"/>
              </a:spcAft>
              <a:buClr>
                <a:srgbClr val="92D050"/>
              </a:buClr>
              <a:buFont typeface="Wingdings" panose="05000000000000000000" pitchFamily="2" charset="2"/>
              <a:buChar char="n"/>
              <a:defRPr sz="2200"/>
            </a:lvl2pPr>
            <a:lvl3pPr marL="1252855" indent="-338455">
              <a:lnSpc>
                <a:spcPct val="130000"/>
              </a:lnSpc>
              <a:spcBef>
                <a:spcPts val="0"/>
              </a:spcBef>
              <a:spcAft>
                <a:spcPts val="300"/>
              </a:spcAft>
              <a:buClr>
                <a:srgbClr val="92D050"/>
              </a:buClr>
              <a:defRPr sz="1800"/>
            </a:lvl3pPr>
            <a:lvl4pPr marL="1698625" indent="-327025">
              <a:lnSpc>
                <a:spcPct val="130000"/>
              </a:lnSpc>
              <a:spcBef>
                <a:spcPts val="0"/>
              </a:spcBef>
              <a:spcAft>
                <a:spcPts val="300"/>
              </a:spcAft>
              <a:buClr>
                <a:srgbClr val="92D050"/>
              </a:buClr>
              <a:defRPr sz="1600"/>
            </a:lvl4pPr>
            <a:lvl5pPr marL="2155825" indent="-327025">
              <a:lnSpc>
                <a:spcPct val="130000"/>
              </a:lnSpc>
              <a:spcBef>
                <a:spcPts val="0"/>
              </a:spcBef>
              <a:spcAft>
                <a:spcPts val="300"/>
              </a:spcAft>
              <a:buClr>
                <a:srgbClr val="92D050"/>
              </a:buClr>
              <a:defRPr sz="1400"/>
            </a:lvl5pPr>
            <a:lvl6pPr>
              <a:defRPr sz="1800"/>
            </a:lvl6pPr>
            <a:lvl7pPr>
              <a:defRPr sz="1800"/>
            </a:lvl7pPr>
            <a:lvl8pPr>
              <a:defRPr sz="1800"/>
            </a:lvl8pPr>
            <a:lvl9pPr>
              <a:defRPr sz="1800"/>
            </a:lvl9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内容占位符 3"/>
          <p:cNvSpPr>
            <a:spLocks noGrp="1"/>
          </p:cNvSpPr>
          <p:nvPr>
            <p:ph sz="half" idx="2"/>
          </p:nvPr>
        </p:nvSpPr>
        <p:spPr>
          <a:xfrm>
            <a:off x="6401890" y="1377894"/>
            <a:ext cx="5339211" cy="5043487"/>
          </a:xfrm>
          <a:prstGeom prst="rect">
            <a:avLst/>
          </a:prstGeom>
        </p:spPr>
        <p:txBody>
          <a:bodyPr/>
          <a:lstStyle>
            <a:lvl1pPr marL="446405" indent="-446405">
              <a:lnSpc>
                <a:spcPct val="130000"/>
              </a:lnSpc>
              <a:spcBef>
                <a:spcPts val="0"/>
              </a:spcBef>
              <a:spcAft>
                <a:spcPts val="300"/>
              </a:spcAft>
              <a:buClr>
                <a:srgbClr val="92D050"/>
              </a:buClr>
              <a:buFont typeface="Wingdings" panose="05000000000000000000" pitchFamily="2" charset="2"/>
              <a:buChar char="p"/>
              <a:defRPr sz="2400"/>
            </a:lvl1pPr>
            <a:lvl2pPr marL="892175" indent="-434975">
              <a:lnSpc>
                <a:spcPct val="130000"/>
              </a:lnSpc>
              <a:spcBef>
                <a:spcPts val="0"/>
              </a:spcBef>
              <a:spcAft>
                <a:spcPts val="300"/>
              </a:spcAft>
              <a:buClr>
                <a:srgbClr val="92D050"/>
              </a:buClr>
              <a:buFont typeface="Wingdings" panose="05000000000000000000" pitchFamily="2" charset="2"/>
              <a:buChar char="n"/>
              <a:defRPr sz="2200"/>
            </a:lvl2pPr>
            <a:lvl3pPr marL="1252855" indent="-338455">
              <a:lnSpc>
                <a:spcPct val="130000"/>
              </a:lnSpc>
              <a:spcBef>
                <a:spcPts val="0"/>
              </a:spcBef>
              <a:spcAft>
                <a:spcPts val="300"/>
              </a:spcAft>
              <a:buClr>
                <a:srgbClr val="92D050"/>
              </a:buClr>
              <a:defRPr sz="1800"/>
            </a:lvl3pPr>
            <a:lvl4pPr marL="1698625" indent="-327025">
              <a:lnSpc>
                <a:spcPct val="130000"/>
              </a:lnSpc>
              <a:spcBef>
                <a:spcPts val="0"/>
              </a:spcBef>
              <a:spcAft>
                <a:spcPts val="300"/>
              </a:spcAft>
              <a:buClr>
                <a:srgbClr val="92D050"/>
              </a:buClr>
              <a:defRPr sz="1600"/>
            </a:lvl4pPr>
            <a:lvl5pPr marL="2155825" indent="-327025">
              <a:lnSpc>
                <a:spcPct val="130000"/>
              </a:lnSpc>
              <a:spcBef>
                <a:spcPts val="0"/>
              </a:spcBef>
              <a:spcAft>
                <a:spcPts val="300"/>
              </a:spcAft>
              <a:buClr>
                <a:srgbClr val="92D050"/>
              </a:buClr>
              <a:defRPr sz="1400"/>
            </a:lvl5pPr>
            <a:lvl6pPr>
              <a:defRPr sz="1800"/>
            </a:lvl6pPr>
            <a:lvl7pPr>
              <a:defRPr sz="1800"/>
            </a:lvl7pPr>
            <a:lvl8pPr>
              <a:defRPr sz="1800"/>
            </a:lvl8pPr>
            <a:lvl9pPr>
              <a:defRPr sz="1800"/>
            </a:lvl9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5" name="矩形: 圆顶角 8"/>
          <p:cNvSpPr/>
          <p:nvPr userDrawn="1"/>
        </p:nvSpPr>
        <p:spPr>
          <a:xfrm flipV="1">
            <a:off x="611680" y="1067236"/>
            <a:ext cx="1155300" cy="68568"/>
          </a:xfrm>
          <a:prstGeom prst="round2SameRect">
            <a:avLst>
              <a:gd name="adj1" fmla="val 50000"/>
              <a:gd name="adj2" fmla="val 50000"/>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p:cNvPicPr preferRelativeResize="0">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6831" y="0"/>
            <a:ext cx="1217485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标题 1"/>
          <p:cNvSpPr>
            <a:spLocks noGrp="1"/>
          </p:cNvSpPr>
          <p:nvPr>
            <p:ph type="title"/>
          </p:nvPr>
        </p:nvSpPr>
        <p:spPr>
          <a:xfrm>
            <a:off x="550676" y="8620"/>
            <a:ext cx="10910917" cy="707886"/>
          </a:xfrm>
          <a:prstGeom prst="rect">
            <a:avLst/>
          </a:prstGeom>
          <a:noFill/>
          <a:ln>
            <a:noFill/>
          </a:ln>
        </p:spPr>
        <p:txBody>
          <a:bodyPr wrap="square">
            <a:spAutoFit/>
          </a:bodyPr>
          <a:lstStyle>
            <a:lvl1pPr marL="0" algn="l" hangingPunct="0">
              <a:defRPr sz="4000" b="1">
                <a:solidFill>
                  <a:schemeClr val="bg1"/>
                </a:solidFill>
                <a:effectLst/>
                <a:latin typeface="+mn-ea"/>
                <a:ea typeface="+mn-ea"/>
              </a:defRPr>
            </a:lvl1pPr>
          </a:lstStyle>
          <a:p>
            <a:r>
              <a:rPr lang="zh-CN" altLang="en-US" dirty="0"/>
              <a:t>单击此处编辑母版标题样式</a:t>
            </a:r>
            <a:endParaRPr lang="zh-CN" altLang="en-US" dirty="0"/>
          </a:p>
        </p:txBody>
      </p:sp>
      <p:sp>
        <p:nvSpPr>
          <p:cNvPr id="12" name="内容占位符 2"/>
          <p:cNvSpPr>
            <a:spLocks noGrp="1"/>
          </p:cNvSpPr>
          <p:nvPr>
            <p:ph idx="1"/>
          </p:nvPr>
        </p:nvSpPr>
        <p:spPr>
          <a:xfrm>
            <a:off x="539834" y="1125538"/>
            <a:ext cx="10921759" cy="5040312"/>
          </a:xfrm>
          <a:prstGeom prst="rect">
            <a:avLst/>
          </a:prstGeom>
        </p:spPr>
        <p:txBody>
          <a:bodyPr/>
          <a:lstStyle>
            <a:lvl1pPr marL="342900" indent="-342900">
              <a:buFont typeface="Wingdings" panose="05000000000000000000" pitchFamily="2" charset="2"/>
              <a:buChar char=""/>
              <a:defRPr b="1">
                <a:solidFill>
                  <a:srgbClr val="002060"/>
                </a:solidFill>
              </a:defRPr>
            </a:lvl1pPr>
            <a:lvl2pPr marL="742950" marR="0" indent="-285750" algn="l" defTabSz="914400" rtl="0" eaLnBrk="1" fontAlgn="auto" latinLnBrk="0" hangingPunct="1">
              <a:lnSpc>
                <a:spcPct val="100000"/>
              </a:lnSpc>
              <a:spcBef>
                <a:spcPct val="20000"/>
              </a:spcBef>
              <a:spcAft>
                <a:spcPts val="0"/>
              </a:spcAft>
              <a:buClrTx/>
              <a:buSzTx/>
              <a:buFont typeface="Wingdings" panose="05000000000000000000" pitchFamily="2" charset="2"/>
              <a:buChar char="ü"/>
              <a:defRPr>
                <a:solidFill>
                  <a:srgbClr val="002060"/>
                </a:solidFill>
              </a:defRPr>
            </a:lvl2pPr>
            <a:lvl3pPr marL="1143000" indent="-228600">
              <a:buFont typeface="Wingdings" panose="05000000000000000000" pitchFamily="2" charset="2"/>
              <a:buChar char="p"/>
              <a:defRPr>
                <a:solidFill>
                  <a:srgbClr val="002060"/>
                </a:solidFill>
              </a:defRPr>
            </a:lvl3pPr>
            <a:lvl4pPr marL="1600200" indent="-228600">
              <a:buFont typeface="Wingdings" panose="05000000000000000000" pitchFamily="2" charset="2"/>
              <a:buChar char="n"/>
              <a:defRPr>
                <a:solidFill>
                  <a:srgbClr val="002060"/>
                </a:solidFill>
              </a:defRPr>
            </a:lvl4pPr>
            <a:lvl5pPr marL="1828800" indent="0">
              <a:buFont typeface="Wingdings" panose="05000000000000000000" pitchFamily="2" charset="2"/>
              <a:buNone/>
              <a:defRPr/>
            </a:lvl5pPr>
          </a:lstStyle>
          <a:p>
            <a:pPr lvl="0"/>
            <a:r>
              <a:rPr lang="zh-CN" altLang="en-US" dirty="0"/>
              <a:t>单击此处编辑母版文本样式</a:t>
            </a:r>
            <a:endParaRPr lang="zh-CN" altLang="en-US" dirty="0"/>
          </a:p>
          <a:p>
            <a:pPr lvl="1"/>
            <a:r>
              <a:rPr lang="zh-CN" altLang="en-US" dirty="0"/>
              <a:t>第二级单击此处编辑</a:t>
            </a:r>
            <a:endParaRPr lang="zh-CN" altLang="en-US" dirty="0"/>
          </a:p>
          <a:p>
            <a:pPr lvl="2"/>
            <a:r>
              <a:rPr lang="zh-CN" altLang="en-US" dirty="0"/>
              <a:t>第三级</a:t>
            </a:r>
            <a:endParaRPr lang="zh-CN" altLang="en-US" dirty="0"/>
          </a:p>
          <a:p>
            <a:pPr lvl="3"/>
            <a:r>
              <a:rPr lang="zh-CN" altLang="en-US" dirty="0"/>
              <a:t>第四级</a:t>
            </a:r>
            <a:endParaRPr lang="zh-CN" altLang="en-US" dirty="0"/>
          </a:p>
        </p:txBody>
      </p:sp>
    </p:spTree>
  </p:cSld>
  <p:clrMapOvr>
    <a:masterClrMapping/>
  </p:clrMapOvr>
  <p:transition>
    <p:fade/>
  </p:transition>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目录-1">
    <p:spTree>
      <p:nvGrpSpPr>
        <p:cNvPr id="1" name=""/>
        <p:cNvGrpSpPr/>
        <p:nvPr/>
      </p:nvGrpSpPr>
      <p:grpSpPr>
        <a:xfrm>
          <a:off x="0" y="0"/>
          <a:ext cx="0" cy="0"/>
          <a:chOff x="0" y="0"/>
          <a:chExt cx="0" cy="0"/>
        </a:xfrm>
      </p:grpSpPr>
      <p:sp>
        <p:nvSpPr>
          <p:cNvPr id="17" name="Object 2010"/>
          <p:cNvSpPr txBox="1"/>
          <p:nvPr userDrawn="1"/>
        </p:nvSpPr>
        <p:spPr>
          <a:xfrm>
            <a:off x="921270" y="2093253"/>
            <a:ext cx="2282428" cy="781050"/>
          </a:xfrm>
          <a:prstGeom prst="rect">
            <a:avLst/>
          </a:prstGeom>
        </p:spPr>
        <p:txBody>
          <a:bodyPr vert="horz" rtlCol="0" anchor="t" anchorCtr="0">
            <a:noAutofit/>
          </a:bodyPr>
          <a:lstStyle/>
          <a:p>
            <a:pPr defTabSz="457200">
              <a:lnSpc>
                <a:spcPct val="83000"/>
              </a:lnSpc>
            </a:pPr>
            <a:r>
              <a:rPr lang="zh-CN" altLang="en-US" sz="6125" spc="-123" dirty="0">
                <a:solidFill>
                  <a:srgbClr val="FFFFFF"/>
                </a:solidFill>
                <a:latin typeface="微软雅黑" panose="020B0503020204020204" pitchFamily="34" charset="-122"/>
                <a:ea typeface="微软雅黑" panose="020B0503020204020204" pitchFamily="34" charset="-122"/>
              </a:rPr>
              <a:t>目录</a:t>
            </a:r>
            <a:endParaRPr lang="zh-CN" altLang="en-US" sz="900">
              <a:solidFill>
                <a:prstClr val="black"/>
              </a:solidFill>
              <a:latin typeface="微软雅黑" panose="020B0503020204020204" pitchFamily="34" charset="-122"/>
              <a:ea typeface="微软雅黑" panose="020B0503020204020204" pitchFamily="34" charset="-122"/>
            </a:endParaRPr>
          </a:p>
        </p:txBody>
      </p:sp>
      <p:sp>
        <p:nvSpPr>
          <p:cNvPr id="20" name="Object 2011"/>
          <p:cNvSpPr txBox="1"/>
          <p:nvPr userDrawn="1"/>
        </p:nvSpPr>
        <p:spPr>
          <a:xfrm>
            <a:off x="771525" y="3213440"/>
            <a:ext cx="2781300" cy="457200"/>
          </a:xfrm>
          <a:prstGeom prst="rect">
            <a:avLst/>
          </a:prstGeom>
        </p:spPr>
        <p:txBody>
          <a:bodyPr vert="horz" rtlCol="0" anchor="t" anchorCtr="0">
            <a:noAutofit/>
          </a:bodyPr>
          <a:lstStyle/>
          <a:p>
            <a:pPr defTabSz="457200"/>
            <a:r>
              <a:rPr lang="en-US" altLang="zh-CN" sz="3000" spc="120" dirty="0">
                <a:solidFill>
                  <a:srgbClr val="FFFFFF"/>
                </a:solidFill>
                <a:latin typeface="微软雅黑" panose="020B0503020204020204" pitchFamily="34" charset="-122"/>
                <a:ea typeface="微软雅黑" panose="020B0503020204020204" pitchFamily="34" charset="-122"/>
              </a:rPr>
              <a:t>CONTENTS</a:t>
            </a:r>
            <a:endParaRPr lang="zh-CN" altLang="en-US" sz="900">
              <a:solidFill>
                <a:prstClr val="black"/>
              </a:solidFill>
              <a:latin typeface="微软雅黑" panose="020B0503020204020204" pitchFamily="34" charset="-122"/>
              <a:ea typeface="微软雅黑" panose="020B0503020204020204" pitchFamily="34" charset="-122"/>
            </a:endParaRPr>
          </a:p>
        </p:txBody>
      </p:sp>
      <p:sp>
        <p:nvSpPr>
          <p:cNvPr id="21" name="任意多边形: 形状 20"/>
          <p:cNvSpPr/>
          <p:nvPr userDrawn="1"/>
        </p:nvSpPr>
        <p:spPr>
          <a:xfrm>
            <a:off x="-21616" y="-26544"/>
            <a:ext cx="3958617" cy="6884544"/>
          </a:xfrm>
          <a:custGeom>
            <a:avLst/>
            <a:gdLst>
              <a:gd name="connsiteX0" fmla="*/ 0 w 9051317"/>
              <a:gd name="connsiteY0" fmla="*/ 0 h 6871844"/>
              <a:gd name="connsiteX1" fmla="*/ 8724495 w 9051317"/>
              <a:gd name="connsiteY1" fmla="*/ 0 h 6871844"/>
              <a:gd name="connsiteX2" fmla="*/ 8832115 w 9051317"/>
              <a:gd name="connsiteY2" fmla="*/ 466295 h 6871844"/>
              <a:gd name="connsiteX3" fmla="*/ 9051317 w 9051317"/>
              <a:gd name="connsiteY3" fmla="*/ 2640728 h 6871844"/>
              <a:gd name="connsiteX4" fmla="*/ 8203435 w 9051317"/>
              <a:gd name="connsiteY4" fmla="*/ 6840435 h 6871844"/>
              <a:gd name="connsiteX5" fmla="*/ 8189236 w 9051317"/>
              <a:gd name="connsiteY5" fmla="*/ 6871844 h 6871844"/>
              <a:gd name="connsiteX6" fmla="*/ 0 w 9051317"/>
              <a:gd name="connsiteY6" fmla="*/ 6871844 h 6871844"/>
              <a:gd name="connsiteX7" fmla="*/ 0 w 9051317"/>
              <a:gd name="connsiteY7" fmla="*/ 0 h 6871844"/>
              <a:gd name="connsiteX0-1" fmla="*/ 5092700 w 9051317"/>
              <a:gd name="connsiteY0-2" fmla="*/ 0 h 6884544"/>
              <a:gd name="connsiteX1-3" fmla="*/ 8724495 w 9051317"/>
              <a:gd name="connsiteY1-4" fmla="*/ 12700 h 6884544"/>
              <a:gd name="connsiteX2-5" fmla="*/ 8832115 w 9051317"/>
              <a:gd name="connsiteY2-6" fmla="*/ 478995 h 6884544"/>
              <a:gd name="connsiteX3-7" fmla="*/ 9051317 w 9051317"/>
              <a:gd name="connsiteY3-8" fmla="*/ 2653428 h 6884544"/>
              <a:gd name="connsiteX4-9" fmla="*/ 8203435 w 9051317"/>
              <a:gd name="connsiteY4-10" fmla="*/ 6853135 h 6884544"/>
              <a:gd name="connsiteX5-11" fmla="*/ 8189236 w 9051317"/>
              <a:gd name="connsiteY5-12" fmla="*/ 6884544 h 6884544"/>
              <a:gd name="connsiteX6-13" fmla="*/ 0 w 9051317"/>
              <a:gd name="connsiteY6-14" fmla="*/ 6884544 h 6884544"/>
              <a:gd name="connsiteX7-15" fmla="*/ 5092700 w 9051317"/>
              <a:gd name="connsiteY7-16" fmla="*/ 0 h 6884544"/>
              <a:gd name="connsiteX0-17" fmla="*/ 0 w 3958617"/>
              <a:gd name="connsiteY0-18" fmla="*/ 0 h 6884544"/>
              <a:gd name="connsiteX1-19" fmla="*/ 3631795 w 3958617"/>
              <a:gd name="connsiteY1-20" fmla="*/ 12700 h 6884544"/>
              <a:gd name="connsiteX2-21" fmla="*/ 3739415 w 3958617"/>
              <a:gd name="connsiteY2-22" fmla="*/ 478995 h 6884544"/>
              <a:gd name="connsiteX3-23" fmla="*/ 3958617 w 3958617"/>
              <a:gd name="connsiteY3-24" fmla="*/ 2653428 h 6884544"/>
              <a:gd name="connsiteX4-25" fmla="*/ 3110735 w 3958617"/>
              <a:gd name="connsiteY4-26" fmla="*/ 6853135 h 6884544"/>
              <a:gd name="connsiteX5-27" fmla="*/ 3096536 w 3958617"/>
              <a:gd name="connsiteY5-28" fmla="*/ 6884544 h 6884544"/>
              <a:gd name="connsiteX6-29" fmla="*/ 0 w 3958617"/>
              <a:gd name="connsiteY6-30" fmla="*/ 6884544 h 6884544"/>
              <a:gd name="connsiteX7-31" fmla="*/ 0 w 3958617"/>
              <a:gd name="connsiteY7-32" fmla="*/ 0 h 688454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3958617" h="6884544">
                <a:moveTo>
                  <a:pt x="0" y="0"/>
                </a:moveTo>
                <a:lnTo>
                  <a:pt x="3631795" y="12700"/>
                </a:lnTo>
                <a:lnTo>
                  <a:pt x="3739415" y="478995"/>
                </a:lnTo>
                <a:cubicBezTo>
                  <a:pt x="3883139" y="1181357"/>
                  <a:pt x="3958617" y="1908578"/>
                  <a:pt x="3958617" y="2653428"/>
                </a:cubicBezTo>
                <a:cubicBezTo>
                  <a:pt x="3958617" y="4143128"/>
                  <a:pt x="3656707" y="5562314"/>
                  <a:pt x="3110735" y="6853135"/>
                </a:cubicBezTo>
                <a:lnTo>
                  <a:pt x="3096536" y="6884544"/>
                </a:lnTo>
                <a:lnTo>
                  <a:pt x="0" y="6884544"/>
                </a:lnTo>
                <a:lnTo>
                  <a:pt x="0" y="0"/>
                </a:lnTo>
                <a:close/>
              </a:path>
            </a:pathLst>
          </a:cu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任意多边形: 形状 21"/>
          <p:cNvSpPr/>
          <p:nvPr userDrawn="1"/>
        </p:nvSpPr>
        <p:spPr>
          <a:xfrm>
            <a:off x="-8917" y="-26544"/>
            <a:ext cx="3670300" cy="68845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 name="connsiteX0-1" fmla="*/ 4523504 w 7775476"/>
              <a:gd name="connsiteY0-2" fmla="*/ 0 h 6870674"/>
              <a:gd name="connsiteX1-3" fmla="*/ 7326808 w 7775476"/>
              <a:gd name="connsiteY1-4" fmla="*/ 12674 h 6870674"/>
              <a:gd name="connsiteX2-5" fmla="*/ 7370317 w 7775476"/>
              <a:gd name="connsiteY2-6" fmla="*/ 119746 h 6870674"/>
              <a:gd name="connsiteX3-7" fmla="*/ 7775476 w 7775476"/>
              <a:gd name="connsiteY3-8" fmla="*/ 2347313 h 6870674"/>
              <a:gd name="connsiteX4-9" fmla="*/ 6040912 w 7775476"/>
              <a:gd name="connsiteY4-10" fmla="*/ 6703392 h 6870674"/>
              <a:gd name="connsiteX5-11" fmla="*/ 5876541 w 7775476"/>
              <a:gd name="connsiteY5-12" fmla="*/ 6870674 h 6870674"/>
              <a:gd name="connsiteX6-13" fmla="*/ 0 w 7775476"/>
              <a:gd name="connsiteY6-14" fmla="*/ 6870674 h 6870674"/>
              <a:gd name="connsiteX7-15" fmla="*/ 4523504 w 7775476"/>
              <a:gd name="connsiteY7-16" fmla="*/ 0 h 6870674"/>
              <a:gd name="connsiteX0-17" fmla="*/ 0 w 3251972"/>
              <a:gd name="connsiteY0-18" fmla="*/ 0 h 6870674"/>
              <a:gd name="connsiteX1-19" fmla="*/ 2803304 w 3251972"/>
              <a:gd name="connsiteY1-20" fmla="*/ 12674 h 6870674"/>
              <a:gd name="connsiteX2-21" fmla="*/ 2846813 w 3251972"/>
              <a:gd name="connsiteY2-22" fmla="*/ 119746 h 6870674"/>
              <a:gd name="connsiteX3-23" fmla="*/ 3251972 w 3251972"/>
              <a:gd name="connsiteY3-24" fmla="*/ 2347313 h 6870674"/>
              <a:gd name="connsiteX4-25" fmla="*/ 1517408 w 3251972"/>
              <a:gd name="connsiteY4-26" fmla="*/ 6703392 h 6870674"/>
              <a:gd name="connsiteX5-27" fmla="*/ 1353037 w 3251972"/>
              <a:gd name="connsiteY5-28" fmla="*/ 6870674 h 6870674"/>
              <a:gd name="connsiteX6-29" fmla="*/ 0 w 3251972"/>
              <a:gd name="connsiteY6-30" fmla="*/ 6858000 h 6870674"/>
              <a:gd name="connsiteX7-31" fmla="*/ 0 w 3251972"/>
              <a:gd name="connsiteY7-32" fmla="*/ 0 h 687067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3251972" h="6870674">
                <a:moveTo>
                  <a:pt x="0" y="0"/>
                </a:moveTo>
                <a:lnTo>
                  <a:pt x="2803304" y="12674"/>
                </a:lnTo>
                <a:lnTo>
                  <a:pt x="2846813" y="119746"/>
                </a:lnTo>
                <a:cubicBezTo>
                  <a:pt x="3108925" y="814337"/>
                  <a:pt x="3251972" y="1564616"/>
                  <a:pt x="3251972" y="2347313"/>
                </a:cubicBezTo>
                <a:cubicBezTo>
                  <a:pt x="3251972" y="4024521"/>
                  <a:pt x="2595123" y="5552872"/>
                  <a:pt x="1517408" y="6703392"/>
                </a:cubicBezTo>
                <a:lnTo>
                  <a:pt x="1353037" y="6870674"/>
                </a:lnTo>
                <a:lnTo>
                  <a:pt x="0" y="6858000"/>
                </a:lnTo>
                <a:lnTo>
                  <a:pt x="0" y="0"/>
                </a:lnTo>
                <a:close/>
              </a:path>
            </a:pathLst>
          </a:cu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Object 109"/>
          <p:cNvSpPr txBox="1"/>
          <p:nvPr userDrawn="1"/>
        </p:nvSpPr>
        <p:spPr>
          <a:xfrm>
            <a:off x="662967" y="1546526"/>
            <a:ext cx="2146653" cy="877385"/>
          </a:xfrm>
          <a:prstGeom prst="rect">
            <a:avLst/>
          </a:prstGeom>
        </p:spPr>
        <p:txBody>
          <a:bodyPr vert="horz" rtlCol="0" anchor="t" anchorCtr="0">
            <a:noAutofit/>
          </a:bodyPr>
          <a:lstStyle/>
          <a:p>
            <a:pPr algn="ctr" defTabSz="457200">
              <a:lnSpc>
                <a:spcPct val="105000"/>
              </a:lnSpc>
            </a:pPr>
            <a:r>
              <a:rPr lang="zh-CN" altLang="en-US" sz="4400" b="1" spc="600" dirty="0" smtClean="0">
                <a:solidFill>
                  <a:srgbClr val="FFFFFF"/>
                </a:solidFill>
                <a:latin typeface="微软雅黑" panose="020B0503020204020204" pitchFamily="34" charset="-122"/>
                <a:ea typeface="微软雅黑" panose="020B0503020204020204" pitchFamily="34" charset="-122"/>
              </a:rPr>
              <a:t>大</a:t>
            </a:r>
            <a:r>
              <a:rPr lang="zh-CN" altLang="en-US" sz="4400" b="1" spc="600" baseline="0" dirty="0" smtClean="0">
                <a:solidFill>
                  <a:srgbClr val="FFFFFF"/>
                </a:solidFill>
                <a:latin typeface="微软雅黑" panose="020B0503020204020204" pitchFamily="34" charset="-122"/>
                <a:ea typeface="微软雅黑" panose="020B0503020204020204" pitchFamily="34" charset="-122"/>
              </a:rPr>
              <a:t> </a:t>
            </a:r>
            <a:r>
              <a:rPr lang="zh-CN" altLang="en-US" sz="4400" b="1" spc="600" dirty="0" smtClean="0">
                <a:solidFill>
                  <a:srgbClr val="FFFFFF"/>
                </a:solidFill>
                <a:latin typeface="微软雅黑" panose="020B0503020204020204" pitchFamily="34" charset="-122"/>
                <a:ea typeface="微软雅黑" panose="020B0503020204020204" pitchFamily="34" charset="-122"/>
              </a:rPr>
              <a:t>纲</a:t>
            </a:r>
            <a:endParaRPr lang="en-US" altLang="zh-CN" sz="4400" b="1" spc="600" dirty="0">
              <a:solidFill>
                <a:srgbClr val="FFFFFF"/>
              </a:solidFill>
              <a:latin typeface="微软雅黑" panose="020B0503020204020204" pitchFamily="34" charset="-122"/>
              <a:ea typeface="微软雅黑" panose="020B0503020204020204" pitchFamily="34" charset="-122"/>
            </a:endParaRPr>
          </a:p>
        </p:txBody>
      </p:sp>
      <p:cxnSp>
        <p:nvCxnSpPr>
          <p:cNvPr id="24" name="直接连接符 23"/>
          <p:cNvCxnSpPr/>
          <p:nvPr userDrawn="1"/>
        </p:nvCxnSpPr>
        <p:spPr>
          <a:xfrm>
            <a:off x="978420" y="2566566"/>
            <a:ext cx="148582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18" name="标题 13"/>
          <p:cNvSpPr>
            <a:spLocks noGrp="1"/>
          </p:cNvSpPr>
          <p:nvPr>
            <p:ph type="title"/>
          </p:nvPr>
        </p:nvSpPr>
        <p:spPr>
          <a:xfrm>
            <a:off x="1050587" y="3066615"/>
            <a:ext cx="10272409" cy="724770"/>
          </a:xfrm>
          <a:prstGeom prst="rect">
            <a:avLst/>
          </a:prstGeom>
          <a:noFill/>
          <a:effectLst/>
        </p:spPr>
        <p:txBody>
          <a:bodyPr anchor="b"/>
          <a:lstStyle>
            <a:lvl1pPr algn="ctr">
              <a:defRPr sz="4400" b="1" spc="300">
                <a:solidFill>
                  <a:srgbClr val="175F8B"/>
                </a:solidFill>
              </a:defRPr>
            </a:lvl1pPr>
          </a:lstStyle>
          <a:p>
            <a:r>
              <a:rPr lang="zh-CN" altLang="en-US" dirty="0"/>
              <a:t>单击此处编辑母版标题样式</a:t>
            </a:r>
            <a:endParaRPr lang="zh-CN" altLang="en-US" dirty="0"/>
          </a:p>
        </p:txBody>
      </p:sp>
      <p:sp>
        <p:nvSpPr>
          <p:cNvPr id="19" name="文本占位符 38"/>
          <p:cNvSpPr>
            <a:spLocks noGrp="1"/>
          </p:cNvSpPr>
          <p:nvPr>
            <p:ph type="body" sz="quarter" idx="11" hasCustomPrompt="1"/>
          </p:nvPr>
        </p:nvSpPr>
        <p:spPr>
          <a:xfrm>
            <a:off x="1050587" y="4054966"/>
            <a:ext cx="10272409" cy="1534265"/>
          </a:xfrm>
          <a:prstGeom prst="rect">
            <a:avLst/>
          </a:prstGeom>
        </p:spPr>
        <p:txBody>
          <a:bodyPr/>
          <a:lstStyle>
            <a:lvl1pPr marL="0" indent="0" algn="just">
              <a:lnSpc>
                <a:spcPct val="130000"/>
              </a:lnSpc>
              <a:buNone/>
              <a:defRPr sz="2200">
                <a:solidFill>
                  <a:schemeClr val="bg1">
                    <a:lumMod val="50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
        <p:nvSpPr>
          <p:cNvPr id="31" name="矩形: 剪去单角 30"/>
          <p:cNvSpPr/>
          <p:nvPr userDrawn="1"/>
        </p:nvSpPr>
        <p:spPr>
          <a:xfrm rot="5400000" flipV="1">
            <a:off x="6070791" y="736789"/>
            <a:ext cx="45719" cy="12196703"/>
          </a:xfrm>
          <a:prstGeom prst="snip1Rect">
            <a:avLst>
              <a:gd name="adj" fmla="val 0"/>
            </a:avLst>
          </a:prstGeom>
          <a:solidFill>
            <a:schemeClr val="bg2">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矩形: 圆顶角 9"/>
          <p:cNvSpPr/>
          <p:nvPr userDrawn="1"/>
        </p:nvSpPr>
        <p:spPr>
          <a:xfrm flipV="1">
            <a:off x="0" y="-1"/>
            <a:ext cx="12192000" cy="2411846"/>
          </a:xfrm>
          <a:prstGeom prst="round2SameRect">
            <a:avLst>
              <a:gd name="adj1" fmla="val 38659"/>
              <a:gd name="adj2" fmla="val 0"/>
            </a:avLst>
          </a:pr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fld>
            <a:endParaRPr lang="zh-CN" altLang="en-US"/>
          </a:p>
        </p:txBody>
      </p:sp>
      <p:sp>
        <p:nvSpPr>
          <p:cNvPr id="8" name="标题 13"/>
          <p:cNvSpPr txBox="1"/>
          <p:nvPr userDrawn="1"/>
        </p:nvSpPr>
        <p:spPr>
          <a:xfrm>
            <a:off x="9836672" y="-510395"/>
            <a:ext cx="2483796" cy="492319"/>
          </a:xfrm>
          <a:prstGeom prst="rect">
            <a:avLst/>
          </a:prstGeom>
          <a:noFill/>
          <a:effectLst/>
        </p:spPr>
        <p:txBody>
          <a:bodyPr anchor="b"/>
          <a:lstStyle>
            <a:lvl1pPr algn="ctr" defTabSz="914400" rtl="0" eaLnBrk="1" latinLnBrk="0" hangingPunct="1">
              <a:lnSpc>
                <a:spcPct val="90000"/>
              </a:lnSpc>
              <a:spcBef>
                <a:spcPct val="0"/>
              </a:spcBef>
              <a:buNone/>
              <a:defRPr sz="4400" b="1" kern="1200" spc="300">
                <a:solidFill>
                  <a:srgbClr val="A62038"/>
                </a:solidFill>
                <a:latin typeface="+mj-lt"/>
                <a:ea typeface="+mj-ea"/>
                <a:cs typeface="+mj-cs"/>
              </a:defRPr>
            </a:lvl1pPr>
          </a:lstStyle>
          <a:p>
            <a:r>
              <a:rPr lang="en-US" altLang="zh-CN" sz="1800" b="0" i="1" dirty="0"/>
              <a:t>SJTU</a:t>
            </a:r>
            <a:endParaRPr lang="zh-CN" altLang="en-US" sz="1800" b="0" i="1"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7" name="矩形: 圆顶角 6"/>
          <p:cNvSpPr/>
          <p:nvPr userDrawn="1"/>
        </p:nvSpPr>
        <p:spPr>
          <a:xfrm rot="16200000" flipV="1">
            <a:off x="4364979" y="-859726"/>
            <a:ext cx="1164073" cy="9911481"/>
          </a:xfrm>
          <a:prstGeom prst="round2SameRect">
            <a:avLst>
              <a:gd name="adj1" fmla="val 50000"/>
              <a:gd name="adj2" fmla="val 0"/>
            </a:avLst>
          </a:prstGeom>
          <a:solidFill>
            <a:schemeClr val="bg1">
              <a:lumMod val="85000"/>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0" name="矩形: 圆顶角 9"/>
          <p:cNvSpPr/>
          <p:nvPr userDrawn="1"/>
        </p:nvSpPr>
        <p:spPr>
          <a:xfrm rot="16200000" flipV="1">
            <a:off x="4698772" y="-2328498"/>
            <a:ext cx="1681026" cy="11078572"/>
          </a:xfrm>
          <a:prstGeom prst="round2SameRect">
            <a:avLst>
              <a:gd name="adj1" fmla="val 50000"/>
              <a:gd name="adj2" fmla="val 0"/>
            </a:avLst>
          </a:pr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8" name="标题 13"/>
          <p:cNvSpPr>
            <a:spLocks noGrp="1"/>
          </p:cNvSpPr>
          <p:nvPr>
            <p:ph type="title"/>
          </p:nvPr>
        </p:nvSpPr>
        <p:spPr>
          <a:xfrm>
            <a:off x="1050587" y="2848403"/>
            <a:ext cx="10272409" cy="724770"/>
          </a:xfrm>
          <a:prstGeom prst="rect">
            <a:avLst/>
          </a:prstGeom>
          <a:noFill/>
          <a:effectLst/>
        </p:spPr>
        <p:txBody>
          <a:bodyPr anchor="t"/>
          <a:lstStyle>
            <a:lvl1pPr algn="l">
              <a:defRPr sz="4400" b="1" spc="300">
                <a:solidFill>
                  <a:schemeClr val="bg1"/>
                </a:solidFill>
              </a:defRPr>
            </a:lvl1pPr>
          </a:lstStyle>
          <a:p>
            <a:r>
              <a:rPr lang="zh-CN" altLang="en-US" dirty="0"/>
              <a:t>单击此处编辑母版标题样式</a:t>
            </a:r>
            <a:endParaRPr lang="zh-CN" altLang="en-US" dirty="0"/>
          </a:p>
        </p:txBody>
      </p:sp>
      <p:sp>
        <p:nvSpPr>
          <p:cNvPr id="19" name="文本占位符 38"/>
          <p:cNvSpPr>
            <a:spLocks noGrp="1"/>
          </p:cNvSpPr>
          <p:nvPr>
            <p:ph type="body" sz="quarter" idx="11" hasCustomPrompt="1"/>
          </p:nvPr>
        </p:nvSpPr>
        <p:spPr>
          <a:xfrm>
            <a:off x="1050587" y="4125798"/>
            <a:ext cx="10272409" cy="1534265"/>
          </a:xfrm>
          <a:prstGeom prst="rect">
            <a:avLst/>
          </a:prstGeom>
        </p:spPr>
        <p:txBody>
          <a:bodyPr/>
          <a:lstStyle>
            <a:lvl1pPr marL="0" indent="0" algn="just">
              <a:lnSpc>
                <a:spcPct val="130000"/>
              </a:lnSpc>
              <a:buNone/>
              <a:defRPr sz="2200">
                <a:solidFill>
                  <a:schemeClr val="bg1">
                    <a:lumMod val="50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
        <p:nvSpPr>
          <p:cNvPr id="6"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chemeClr val="bg1">
                    <a:lumMod val="75000"/>
                  </a:schemeClr>
                </a:solidFill>
              </a:defRPr>
            </a:lvl1pPr>
          </a:lstStyle>
          <a:p>
            <a:fld id="{548644C6-89F0-466C-949F-E70AD72679A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18" name="标题 13"/>
          <p:cNvSpPr>
            <a:spLocks noGrp="1"/>
          </p:cNvSpPr>
          <p:nvPr>
            <p:ph type="title"/>
          </p:nvPr>
        </p:nvSpPr>
        <p:spPr>
          <a:xfrm>
            <a:off x="1418471" y="1216448"/>
            <a:ext cx="10468729" cy="775349"/>
          </a:xfrm>
          <a:prstGeom prst="rect">
            <a:avLst/>
          </a:prstGeom>
          <a:noFill/>
          <a:effectLst/>
        </p:spPr>
        <p:txBody>
          <a:bodyPr anchor="ctr"/>
          <a:lstStyle>
            <a:lvl1pPr algn="l">
              <a:defRPr sz="4400" b="1" spc="300">
                <a:solidFill>
                  <a:srgbClr val="175F8B"/>
                </a:solidFill>
              </a:defRPr>
            </a:lvl1pPr>
          </a:lstStyle>
          <a:p>
            <a:r>
              <a:rPr lang="zh-CN" altLang="en-US" dirty="0"/>
              <a:t>单击此处编辑母版标题样式</a:t>
            </a:r>
            <a:endParaRPr lang="zh-CN" altLang="en-US" dirty="0"/>
          </a:p>
        </p:txBody>
      </p:sp>
      <p:sp>
        <p:nvSpPr>
          <p:cNvPr id="19" name="文本占位符 38"/>
          <p:cNvSpPr>
            <a:spLocks noGrp="1"/>
          </p:cNvSpPr>
          <p:nvPr>
            <p:ph type="body" sz="quarter" idx="11" hasCustomPrompt="1"/>
          </p:nvPr>
        </p:nvSpPr>
        <p:spPr>
          <a:xfrm>
            <a:off x="1418471" y="2746674"/>
            <a:ext cx="9845113" cy="1534265"/>
          </a:xfrm>
          <a:prstGeom prst="rect">
            <a:avLst/>
          </a:prstGeom>
          <a:noFill/>
        </p:spPr>
        <p:txBody>
          <a:bodyPr/>
          <a:lstStyle>
            <a:lvl1pPr marL="0" indent="0" algn="l">
              <a:lnSpc>
                <a:spcPct val="130000"/>
              </a:lnSpc>
              <a:buNone/>
              <a:defRPr sz="2200">
                <a:solidFill>
                  <a:schemeClr val="bg1">
                    <a:lumMod val="50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cxnSp>
        <p:nvCxnSpPr>
          <p:cNvPr id="11" name="直接连接符 10"/>
          <p:cNvCxnSpPr/>
          <p:nvPr userDrawn="1"/>
        </p:nvCxnSpPr>
        <p:spPr>
          <a:xfrm>
            <a:off x="1418471" y="2344233"/>
            <a:ext cx="9554329" cy="0"/>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sp>
        <p:nvSpPr>
          <p:cNvPr id="12" name="矩形: 圆顶角 11"/>
          <p:cNvSpPr/>
          <p:nvPr userDrawn="1"/>
        </p:nvSpPr>
        <p:spPr>
          <a:xfrm rot="16200000" flipV="1">
            <a:off x="-2540271" y="3174998"/>
            <a:ext cx="5817139" cy="736601"/>
          </a:xfrm>
          <a:prstGeom prst="round2SameRect">
            <a:avLst>
              <a:gd name="adj1" fmla="val 50000"/>
              <a:gd name="adj2" fmla="val 0"/>
            </a:avLst>
          </a:prstGeom>
          <a:solidFill>
            <a:srgbClr val="175F8B"/>
          </a:solidFill>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7"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和内容（一般样式）">
    <p:spTree>
      <p:nvGrpSpPr>
        <p:cNvPr id="1" name=""/>
        <p:cNvGrpSpPr/>
        <p:nvPr/>
      </p:nvGrpSpPr>
      <p:grpSpPr>
        <a:xfrm>
          <a:off x="0" y="0"/>
          <a:ext cx="0" cy="0"/>
          <a:chOff x="0" y="0"/>
          <a:chExt cx="0" cy="0"/>
        </a:xfrm>
      </p:grpSpPr>
      <p:sp>
        <p:nvSpPr>
          <p:cNvPr id="8" name="文本占位符 31"/>
          <p:cNvSpPr>
            <a:spLocks noGrp="1"/>
          </p:cNvSpPr>
          <p:nvPr>
            <p:ph type="body" sz="quarter" idx="11"/>
          </p:nvPr>
        </p:nvSpPr>
        <p:spPr>
          <a:xfrm>
            <a:off x="612000" y="381074"/>
            <a:ext cx="10836000" cy="687600"/>
          </a:xfrm>
          <a:prstGeom prst="rect">
            <a:avLst/>
          </a:prstGeom>
        </p:spPr>
        <p:txBody>
          <a:bodyPr anchor="ctr"/>
          <a:lstStyle>
            <a:lvl1pPr marL="0" indent="0" algn="l">
              <a:lnSpc>
                <a:spcPct val="100000"/>
              </a:lnSpc>
              <a:buNone/>
              <a:defRPr sz="3200" b="1">
                <a:solidFill>
                  <a:srgbClr val="175F8B"/>
                </a:solidFill>
              </a:defRPr>
            </a:lvl1pPr>
          </a:lstStyle>
          <a:p>
            <a:pPr lvl="0"/>
            <a:endParaRPr lang="zh-CN" altLang="en-US" dirty="0"/>
          </a:p>
        </p:txBody>
      </p:sp>
      <p:sp>
        <p:nvSpPr>
          <p:cNvPr id="17" name="文本占位符 16"/>
          <p:cNvSpPr>
            <a:spLocks noGrp="1"/>
          </p:cNvSpPr>
          <p:nvPr>
            <p:ph type="body" sz="quarter" idx="14" hasCustomPrompt="1"/>
          </p:nvPr>
        </p:nvSpPr>
        <p:spPr>
          <a:xfrm>
            <a:off x="611680" y="1353600"/>
            <a:ext cx="10836320" cy="4977794"/>
          </a:xfrm>
          <a:prstGeom prst="rect">
            <a:avLst/>
          </a:prstGeom>
        </p:spPr>
        <p:txBody>
          <a:bodyPr/>
          <a:lstStyle>
            <a:lvl1pPr marL="446405" indent="-446405">
              <a:lnSpc>
                <a:spcPct val="130000"/>
              </a:lnSpc>
              <a:spcBef>
                <a:spcPts val="0"/>
              </a:spcBef>
              <a:spcAft>
                <a:spcPts val="300"/>
              </a:spcAft>
              <a:buClr>
                <a:srgbClr val="92D050"/>
              </a:buClr>
              <a:buFont typeface="Wingdings" panose="05000000000000000000" pitchFamily="2" charset="2"/>
              <a:buChar char="p"/>
              <a:defRPr sz="2400" b="1" spc="300">
                <a:solidFill>
                  <a:schemeClr val="tx1">
                    <a:lumMod val="75000"/>
                    <a:lumOff val="25000"/>
                  </a:schemeClr>
                </a:solidFill>
              </a:defRPr>
            </a:lvl1pPr>
            <a:lvl2pPr marL="892175" indent="-434975">
              <a:lnSpc>
                <a:spcPct val="130000"/>
              </a:lnSpc>
              <a:spcBef>
                <a:spcPts val="0"/>
              </a:spcBef>
              <a:spcAft>
                <a:spcPts val="300"/>
              </a:spcAft>
              <a:buClr>
                <a:srgbClr val="92D050"/>
              </a:buClr>
              <a:buFont typeface="Wingdings" panose="05000000000000000000" pitchFamily="2" charset="2"/>
              <a:buChar char="n"/>
              <a:defRPr sz="2200" spc="300">
                <a:solidFill>
                  <a:schemeClr val="bg2">
                    <a:lumMod val="25000"/>
                  </a:schemeClr>
                </a:solidFill>
              </a:defRPr>
            </a:lvl2pPr>
            <a:lvl3pPr marL="1252855" indent="-338455">
              <a:lnSpc>
                <a:spcPct val="130000"/>
              </a:lnSpc>
              <a:spcBef>
                <a:spcPts val="0"/>
              </a:spcBef>
              <a:spcAft>
                <a:spcPts val="300"/>
              </a:spcAft>
              <a:buClr>
                <a:srgbClr val="92D050"/>
              </a:buClr>
              <a:buFont typeface="Arial" panose="020B0604020202020204" pitchFamily="34" charset="0"/>
              <a:buChar char="•"/>
              <a:defRPr sz="1800" spc="300">
                <a:solidFill>
                  <a:schemeClr val="tx1"/>
                </a:solidFill>
              </a:defRPr>
            </a:lvl3pPr>
            <a:lvl4pPr marL="1698625" indent="-327025">
              <a:lnSpc>
                <a:spcPct val="130000"/>
              </a:lnSpc>
              <a:spcBef>
                <a:spcPts val="0"/>
              </a:spcBef>
              <a:spcAft>
                <a:spcPts val="300"/>
              </a:spcAft>
              <a:buClr>
                <a:srgbClr val="92D050"/>
              </a:buClr>
              <a:buFont typeface="Arial" panose="020B0604020202020204" pitchFamily="34" charset="0"/>
              <a:buChar char="•"/>
              <a:defRPr sz="1600" spc="300">
                <a:solidFill>
                  <a:schemeClr val="tx1"/>
                </a:solidFill>
              </a:defRPr>
            </a:lvl4pPr>
            <a:lvl5pPr marL="2155825" indent="-327025">
              <a:lnSpc>
                <a:spcPct val="130000"/>
              </a:lnSpc>
              <a:spcBef>
                <a:spcPts val="0"/>
              </a:spcBef>
              <a:spcAft>
                <a:spcPts val="300"/>
              </a:spcAft>
              <a:buClr>
                <a:srgbClr val="92D050"/>
              </a:buClr>
              <a:buFont typeface="Arial" panose="020B0604020202020204" pitchFamily="34" charset="0"/>
              <a:buChar char="•"/>
              <a:defRPr sz="1400" spc="300">
                <a:solidFill>
                  <a:schemeClr val="tx1"/>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矩形: 圆顶角 8"/>
          <p:cNvSpPr/>
          <p:nvPr userDrawn="1"/>
        </p:nvSpPr>
        <p:spPr>
          <a:xfrm flipV="1">
            <a:off x="648000" y="1078462"/>
            <a:ext cx="1155300" cy="68568"/>
          </a:xfrm>
          <a:prstGeom prst="round2SameRect">
            <a:avLst>
              <a:gd name="adj1" fmla="val 50000"/>
              <a:gd name="adj2" fmla="val 50000"/>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封底01">
    <p:bg>
      <p:bgPr>
        <a:solidFill>
          <a:srgbClr val="175F8B"/>
        </a:solidFill>
        <a:effectLst/>
      </p:bgPr>
    </p:bg>
    <p:spTree>
      <p:nvGrpSpPr>
        <p:cNvPr id="1" name=""/>
        <p:cNvGrpSpPr/>
        <p:nvPr/>
      </p:nvGrpSpPr>
      <p:grpSpPr>
        <a:xfrm>
          <a:off x="0" y="0"/>
          <a:ext cx="0" cy="0"/>
          <a:chOff x="0" y="0"/>
          <a:chExt cx="0" cy="0"/>
        </a:xfrm>
      </p:grpSpPr>
      <p:sp>
        <p:nvSpPr>
          <p:cNvPr id="15" name="任意多边形: 形状 14"/>
          <p:cNvSpPr/>
          <p:nvPr userDrawn="1"/>
        </p:nvSpPr>
        <p:spPr>
          <a:xfrm>
            <a:off x="0" y="-13844"/>
            <a:ext cx="8775700" cy="68718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5476" h="6858000">
                <a:moveTo>
                  <a:pt x="0" y="0"/>
                </a:moveTo>
                <a:lnTo>
                  <a:pt x="7326808" y="0"/>
                </a:lnTo>
                <a:lnTo>
                  <a:pt x="7370317" y="107072"/>
                </a:lnTo>
                <a:cubicBezTo>
                  <a:pt x="7632429" y="801663"/>
                  <a:pt x="7775476" y="1551942"/>
                  <a:pt x="7775476" y="2334639"/>
                </a:cubicBezTo>
                <a:cubicBezTo>
                  <a:pt x="7775476" y="4011847"/>
                  <a:pt x="7118627" y="5540198"/>
                  <a:pt x="6040912" y="6690718"/>
                </a:cubicBezTo>
                <a:lnTo>
                  <a:pt x="5876541" y="6858000"/>
                </a:lnTo>
                <a:lnTo>
                  <a:pt x="0" y="6858000"/>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rotWithShape="1">
          <a:blip r:embed="rId2" cstate="hq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l="2346" r="68249"/>
          <a:stretch>
            <a:fillRect/>
          </a:stretch>
        </p:blipFill>
        <p:spPr>
          <a:xfrm>
            <a:off x="8850159" y="-2897899"/>
            <a:ext cx="1181100" cy="1320452"/>
          </a:xfrm>
          <a:prstGeom prst="rect">
            <a:avLst/>
          </a:prstGeom>
        </p:spPr>
      </p:pic>
      <p:sp>
        <p:nvSpPr>
          <p:cNvPr id="20" name="文本占位符 31"/>
          <p:cNvSpPr>
            <a:spLocks noGrp="1"/>
          </p:cNvSpPr>
          <p:nvPr>
            <p:ph type="body" sz="quarter" idx="11"/>
          </p:nvPr>
        </p:nvSpPr>
        <p:spPr>
          <a:xfrm>
            <a:off x="860403" y="2140703"/>
            <a:ext cx="7054894" cy="1066800"/>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带底边)">
    <p:spTree>
      <p:nvGrpSpPr>
        <p:cNvPr id="1" name=""/>
        <p:cNvGrpSpPr/>
        <p:nvPr/>
      </p:nvGrpSpPr>
      <p:grpSpPr>
        <a:xfrm>
          <a:off x="0" y="0"/>
          <a:ext cx="0" cy="0"/>
          <a:chOff x="0" y="0"/>
          <a:chExt cx="0" cy="0"/>
        </a:xfrm>
      </p:grpSpPr>
      <p:sp>
        <p:nvSpPr>
          <p:cNvPr id="3"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12000" y="373011"/>
            <a:ext cx="11142002" cy="688975"/>
          </a:xfrm>
          <a:prstGeom prst="rect">
            <a:avLst/>
          </a:prstGeom>
        </p:spPr>
        <p:txBody>
          <a:bodyPr/>
          <a:lstStyle>
            <a:lvl1pPr>
              <a:defRPr lang="zh-CN" altLang="en-US" sz="3200" b="1" kern="1200" baseline="0" dirty="0">
                <a:solidFill>
                  <a:srgbClr val="175F8B"/>
                </a:solidFill>
                <a:latin typeface="微软雅黑" panose="020B0503020204020204" pitchFamily="34" charset="-122"/>
                <a:ea typeface="微软雅黑" panose="020B0503020204020204" pitchFamily="34" charset="-122"/>
                <a:cs typeface="+mn-cs"/>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612000" y="1353458"/>
            <a:ext cx="11157857" cy="5288241"/>
          </a:xfrm>
          <a:prstGeom prst="rect">
            <a:avLst/>
          </a:prstGeom>
        </p:spPr>
        <p:txBody>
          <a:bodyPr/>
          <a:lstStyle>
            <a:lvl1pPr marL="446405" indent="-446405">
              <a:lnSpc>
                <a:spcPct val="130000"/>
              </a:lnSpc>
              <a:spcBef>
                <a:spcPts val="0"/>
              </a:spcBef>
              <a:spcAft>
                <a:spcPts val="300"/>
              </a:spcAft>
              <a:buClr>
                <a:srgbClr val="92D050"/>
              </a:buClr>
              <a:buFont typeface="Wingdings" panose="05000000000000000000" pitchFamily="2" charset="2"/>
              <a:buChar char="p"/>
              <a:defRPr sz="2400"/>
            </a:lvl1pPr>
            <a:lvl2pPr marL="805180" indent="-347980">
              <a:lnSpc>
                <a:spcPct val="130000"/>
              </a:lnSpc>
              <a:spcBef>
                <a:spcPts val="0"/>
              </a:spcBef>
              <a:spcAft>
                <a:spcPts val="300"/>
              </a:spcAft>
              <a:buClr>
                <a:srgbClr val="92D050"/>
              </a:buClr>
              <a:buFont typeface="Wingdings" panose="05000000000000000000" pitchFamily="2" charset="2"/>
              <a:buChar char="n"/>
              <a:defRPr sz="2200"/>
            </a:lvl2pPr>
            <a:lvl3pPr marL="1252855" indent="-338455">
              <a:lnSpc>
                <a:spcPct val="130000"/>
              </a:lnSpc>
              <a:spcBef>
                <a:spcPts val="0"/>
              </a:spcBef>
              <a:spcAft>
                <a:spcPts val="300"/>
              </a:spcAft>
              <a:buClr>
                <a:srgbClr val="92D050"/>
              </a:buClr>
              <a:defRPr sz="1800"/>
            </a:lvl3pPr>
            <a:lvl4pPr marL="1698625" indent="-327025">
              <a:lnSpc>
                <a:spcPct val="130000"/>
              </a:lnSpc>
              <a:spcBef>
                <a:spcPts val="0"/>
              </a:spcBef>
              <a:spcAft>
                <a:spcPts val="300"/>
              </a:spcAft>
              <a:buClr>
                <a:srgbClr val="92D050"/>
              </a:buClr>
              <a:defRPr sz="1600"/>
            </a:lvl4pPr>
            <a:lvl5pPr marL="2155825" indent="-327025">
              <a:lnSpc>
                <a:spcPct val="130000"/>
              </a:lnSpc>
              <a:spcBef>
                <a:spcPts val="0"/>
              </a:spcBef>
              <a:spcAft>
                <a:spcPts val="300"/>
              </a:spcAft>
              <a:buClr>
                <a:srgbClr val="92D050"/>
              </a:buClr>
              <a:defRPr sz="14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6"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fld>
            <a:endParaRPr lang="zh-CN" altLang="en-US"/>
          </a:p>
        </p:txBody>
      </p:sp>
      <p:sp>
        <p:nvSpPr>
          <p:cNvPr id="8" name="矩形: 圆顶角 8"/>
          <p:cNvSpPr/>
          <p:nvPr userDrawn="1"/>
        </p:nvSpPr>
        <p:spPr>
          <a:xfrm flipV="1">
            <a:off x="648000" y="1065612"/>
            <a:ext cx="1155300" cy="68568"/>
          </a:xfrm>
          <a:prstGeom prst="round2SameRect">
            <a:avLst>
              <a:gd name="adj1" fmla="val 50000"/>
              <a:gd name="adj2" fmla="val 50000"/>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Tree>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灯片编号占位符 5"/>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10.xml"/><Relationship Id="rId4" Type="http://schemas.openxmlformats.org/officeDocument/2006/relationships/image" Target="../media/image4.tiff"/><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image" Target="../media/image1.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image" Target="../media/image8.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9.xml"/><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9.xml"/><Relationship Id="rId1" Type="http://schemas.openxmlformats.org/officeDocument/2006/relationships/image" Target="../media/image12.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9.xml"/><Relationship Id="rId2" Type="http://schemas.openxmlformats.org/officeDocument/2006/relationships/image" Target="../media/image13.png"/><Relationship Id="rId1" Type="http://schemas.openxmlformats.org/officeDocument/2006/relationships/hyperlink" Target="http://www.swebok.or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9.xml"/><Relationship Id="rId1" Type="http://schemas.openxmlformats.org/officeDocument/2006/relationships/image" Target="../media/image14.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9.xml"/><Relationship Id="rId1" Type="http://schemas.openxmlformats.org/officeDocument/2006/relationships/image" Target="../media/image1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5" Type="http://schemas.openxmlformats.org/officeDocument/2006/relationships/notesSlide" Target="../notesSlides/notesSlide43.xml"/><Relationship Id="rId4" Type="http://schemas.openxmlformats.org/officeDocument/2006/relationships/vmlDrawing" Target="../drawings/vmlDrawing4.vml"/><Relationship Id="rId3" Type="http://schemas.openxmlformats.org/officeDocument/2006/relationships/slideLayout" Target="../slideLayouts/slideLayout9.xml"/><Relationship Id="rId2" Type="http://schemas.openxmlformats.org/officeDocument/2006/relationships/image" Target="../media/image16.emf"/><Relationship Id="rId1" Type="http://schemas.openxmlformats.org/officeDocument/2006/relationships/oleObject" Target="../embeddings/oleObject4.bin"/></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9.xml"/><Relationship Id="rId1" Type="http://schemas.openxmlformats.org/officeDocument/2006/relationships/image" Target="../media/image17.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9.xml"/><Relationship Id="rId1" Type="http://schemas.openxmlformats.org/officeDocument/2006/relationships/image" Target="../media/image18.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5" Type="http://schemas.openxmlformats.org/officeDocument/2006/relationships/notesSlide" Target="../notesSlides/notesSlide52.xml"/><Relationship Id="rId4" Type="http://schemas.openxmlformats.org/officeDocument/2006/relationships/slideLayout" Target="../slideLayouts/slideLayout9.xml"/><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image" Target="../media/image5.tiff"/></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8" Type="http://schemas.openxmlformats.org/officeDocument/2006/relationships/notesSlide" Target="../notesSlides/notesSlide55.xml"/><Relationship Id="rId7" Type="http://schemas.openxmlformats.org/officeDocument/2006/relationships/vmlDrawing" Target="../drawings/vmlDrawing5.vml"/><Relationship Id="rId6" Type="http://schemas.openxmlformats.org/officeDocument/2006/relationships/slideLayout" Target="../slideLayouts/slideLayout9.xml"/><Relationship Id="rId5" Type="http://schemas.openxmlformats.org/officeDocument/2006/relationships/image" Target="../media/image21.wmf"/><Relationship Id="rId4" Type="http://schemas.openxmlformats.org/officeDocument/2006/relationships/oleObject" Target="../embeddings/oleObject6.bin"/><Relationship Id="rId3" Type="http://schemas.openxmlformats.org/officeDocument/2006/relationships/image" Target="../media/image20.wmf"/><Relationship Id="rId2" Type="http://schemas.openxmlformats.org/officeDocument/2006/relationships/oleObject" Target="../embeddings/oleObject5.bin"/><Relationship Id="rId1" Type="http://schemas.openxmlformats.org/officeDocument/2006/relationships/image" Target="../media/image19.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9.xml"/><Relationship Id="rId1" Type="http://schemas.openxmlformats.org/officeDocument/2006/relationships/image" Target="../media/image22.png"/></Relationships>
</file>

<file path=ppt/slides/_rels/slide57.xml.rels><?xml version="1.0" encoding="UTF-8" standalone="yes"?>
<Relationships xmlns="http://schemas.openxmlformats.org/package/2006/relationships"><Relationship Id="rId4" Type="http://schemas.openxmlformats.org/officeDocument/2006/relationships/notesSlide" Target="../notesSlides/notesSlide57.xml"/><Relationship Id="rId3" Type="http://schemas.openxmlformats.org/officeDocument/2006/relationships/slideLayout" Target="../slideLayouts/slideLayout9.xml"/><Relationship Id="rId2" Type="http://schemas.openxmlformats.org/officeDocument/2006/relationships/image" Target="../media/image24.png"/><Relationship Id="rId1" Type="http://schemas.openxmlformats.org/officeDocument/2006/relationships/image" Target="../media/image23.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9.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vmlDrawing" Target="../drawings/vmlDrawing1.vml"/><Relationship Id="rId3" Type="http://schemas.openxmlformats.org/officeDocument/2006/relationships/slideLayout" Target="../slideLayouts/slideLayout10.xml"/><Relationship Id="rId2" Type="http://schemas.openxmlformats.org/officeDocument/2006/relationships/image" Target="../media/image5.emf"/><Relationship Id="rId1"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vmlDrawing" Target="../drawings/vmlDrawing2.vml"/><Relationship Id="rId3" Type="http://schemas.openxmlformats.org/officeDocument/2006/relationships/slideLayout" Target="../slideLayouts/slideLayout9.xml"/><Relationship Id="rId2" Type="http://schemas.openxmlformats.org/officeDocument/2006/relationships/image" Target="../media/image6.emf"/><Relationship Id="rId1" Type="http://schemas.openxmlformats.org/officeDocument/2006/relationships/oleObject" Target="../embeddings/oleObject2.bin"/></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vmlDrawing" Target="../drawings/vmlDrawing3.vml"/><Relationship Id="rId3" Type="http://schemas.openxmlformats.org/officeDocument/2006/relationships/slideLayout" Target="../slideLayouts/slideLayout9.xml"/><Relationship Id="rId2" Type="http://schemas.openxmlformats.org/officeDocument/2006/relationships/image" Target="../media/image7.emf"/><Relationship Id="rId1" Type="http://schemas.openxmlformats.org/officeDocument/2006/relationships/oleObject" Target="../embeddings/oleObject3.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spc="600" dirty="0" smtClean="0"/>
              <a:t>软件工程原理与实践</a:t>
            </a:r>
            <a:br>
              <a:rPr lang="en-US" altLang="zh-CN" spc="600" dirty="0" smtClean="0"/>
            </a:br>
            <a:r>
              <a:rPr lang="en-US" altLang="zh-CN" sz="2800" b="0" spc="600" dirty="0" smtClean="0">
                <a:latin typeface="Castellar" panose="020A0402060406010301" pitchFamily="18" charset="0"/>
                <a:ea typeface="HGB6_CNKI" panose="02000500000000000000" pitchFamily="2" charset="-122"/>
              </a:rPr>
              <a:t>Software Engineering</a:t>
            </a:r>
            <a:endParaRPr lang="zh-CN" altLang="en-US" sz="2800" b="0" spc="600" dirty="0">
              <a:latin typeface="Castellar" panose="020A0402060406010301" pitchFamily="18" charset="0"/>
              <a:ea typeface="HGB6_CNKI" panose="02000500000000000000" pitchFamily="2" charset="-122"/>
            </a:endParaRPr>
          </a:p>
        </p:txBody>
      </p:sp>
      <p:sp>
        <p:nvSpPr>
          <p:cNvPr id="10" name="文本占位符 9"/>
          <p:cNvSpPr>
            <a:spLocks noGrp="1"/>
          </p:cNvSpPr>
          <p:nvPr>
            <p:ph type="body" sz="quarter" idx="11"/>
          </p:nvPr>
        </p:nvSpPr>
        <p:spPr>
          <a:xfrm>
            <a:off x="1069561" y="3748822"/>
            <a:ext cx="6933903" cy="1696014"/>
          </a:xfrm>
        </p:spPr>
        <p:txBody>
          <a:bodyPr/>
          <a:lstStyle/>
          <a:p>
            <a:r>
              <a:rPr lang="zh-CN" altLang="en-US" sz="4000" spc="600" dirty="0" smtClean="0">
                <a:latin typeface="华文行楷" panose="02010800040101010101" pitchFamily="2" charset="-122"/>
                <a:ea typeface="华文行楷" panose="02010800040101010101" pitchFamily="2" charset="-122"/>
              </a:rPr>
              <a:t>软件工程引论</a:t>
            </a:r>
            <a:endParaRPr lang="zh-CN" altLang="en-US" sz="4000" spc="600" dirty="0">
              <a:latin typeface="华文行楷" panose="02010800040101010101" pitchFamily="2" charset="-122"/>
              <a:ea typeface="华文行楷" panose="02010800040101010101" pitchFamily="2"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latin typeface="微软雅黑" panose="020B0503020204020204" pitchFamily="34" charset="-122"/>
                <a:ea typeface="微软雅黑" panose="020B0503020204020204" pitchFamily="34" charset="-122"/>
              </a:rPr>
              <a:t>软件无处不在，软件定义一切</a:t>
            </a:r>
            <a:endParaRPr kumimoji="1" lang="zh-CN" altLang="en-US"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1726569" y="4803673"/>
            <a:ext cx="1760548" cy="1231152"/>
          </a:xfrm>
          <a:prstGeom prst="rect">
            <a:avLst/>
          </a:prstGeom>
        </p:spPr>
      </p:pic>
      <p:pic>
        <p:nvPicPr>
          <p:cNvPr id="7" name="图片 6"/>
          <p:cNvPicPr>
            <a:picLocks noChangeAspect="1"/>
          </p:cNvPicPr>
          <p:nvPr/>
        </p:nvPicPr>
        <p:blipFill>
          <a:blip r:embed="rId2"/>
          <a:stretch>
            <a:fillRect/>
          </a:stretch>
        </p:blipFill>
        <p:spPr>
          <a:xfrm>
            <a:off x="927754" y="2207460"/>
            <a:ext cx="1886548" cy="2082939"/>
          </a:xfrm>
          <a:prstGeom prst="rect">
            <a:avLst/>
          </a:prstGeom>
        </p:spPr>
      </p:pic>
      <p:sp>
        <p:nvSpPr>
          <p:cNvPr id="8" name="矩形 7"/>
          <p:cNvSpPr/>
          <p:nvPr/>
        </p:nvSpPr>
        <p:spPr>
          <a:xfrm>
            <a:off x="2781270" y="2207458"/>
            <a:ext cx="2707388" cy="2419124"/>
          </a:xfrm>
          <a:prstGeom prst="rect">
            <a:avLst/>
          </a:prstGeom>
        </p:spPr>
        <p:txBody>
          <a:bodyPr wrap="square">
            <a:spAutoFit/>
          </a:bodyPr>
          <a:lstStyle/>
          <a:p>
            <a:pPr algn="ctr">
              <a:lnSpc>
                <a:spcPct val="120000"/>
              </a:lnSpc>
            </a:pPr>
            <a:r>
              <a:rPr lang="en-US" altLang="zh-CN" dirty="0">
                <a:latin typeface="微软雅黑" panose="020B0503020204020204" pitchFamily="34" charset="-122"/>
                <a:ea typeface="微软雅黑" panose="020B0503020204020204" pitchFamily="34" charset="-122"/>
                <a:cs typeface="Arial" panose="020B0604020202020204" pitchFamily="34" charset="0"/>
              </a:rPr>
              <a:t>Marc Andreessen</a:t>
            </a:r>
            <a:endParaRPr lang="en-US" altLang="zh-CN" dirty="0">
              <a:latin typeface="微软雅黑" panose="020B0503020204020204" pitchFamily="34" charset="-122"/>
              <a:ea typeface="微软雅黑" panose="020B0503020204020204" pitchFamily="34" charset="-122"/>
              <a:cs typeface="Arial" panose="020B0604020202020204" pitchFamily="34" charset="0"/>
            </a:endParaRPr>
          </a:p>
          <a:p>
            <a:pPr algn="ctr">
              <a:lnSpc>
                <a:spcPct val="120000"/>
              </a:lnSpc>
            </a:pPr>
            <a:r>
              <a:rPr lang="en-US" altLang="zh-CN" dirty="0" err="1">
                <a:latin typeface="微软雅黑" panose="020B0503020204020204" pitchFamily="34" charset="-122"/>
                <a:ea typeface="微软雅黑" panose="020B0503020204020204" pitchFamily="34" charset="-122"/>
                <a:cs typeface="Arial" panose="020B0604020202020204" pitchFamily="34" charset="0"/>
              </a:rPr>
              <a:t>NetScape</a:t>
            </a:r>
            <a:r>
              <a:rPr lang="zh-CN" altLang="en-US" dirty="0">
                <a:latin typeface="微软雅黑" panose="020B0503020204020204" pitchFamily="34" charset="-122"/>
                <a:ea typeface="微软雅黑" panose="020B0503020204020204" pitchFamily="34" charset="-122"/>
                <a:cs typeface="Arial" panose="020B0604020202020204" pitchFamily="34" charset="0"/>
              </a:rPr>
              <a:t> </a:t>
            </a:r>
            <a:r>
              <a:rPr lang="zh-CN" altLang="en-US" dirty="0">
                <a:latin typeface="微软雅黑" panose="020B0503020204020204" pitchFamily="34" charset="-122"/>
                <a:ea typeface="微软雅黑" panose="020B0503020204020204" pitchFamily="34" charset="-122"/>
                <a:cs typeface="黑体" panose="02010609060101010101" charset="-122"/>
              </a:rPr>
              <a:t>创始人</a:t>
            </a:r>
            <a:endParaRPr lang="en-US" altLang="zh-CN" dirty="0">
              <a:latin typeface="微软雅黑" panose="020B0503020204020204" pitchFamily="34" charset="-122"/>
              <a:ea typeface="微软雅黑" panose="020B0503020204020204" pitchFamily="34" charset="-122"/>
              <a:cs typeface="黑体" panose="02010609060101010101" charset="-122"/>
            </a:endParaRPr>
          </a:p>
          <a:p>
            <a:pPr algn="ctr">
              <a:lnSpc>
                <a:spcPct val="120000"/>
              </a:lnSpc>
            </a:pPr>
            <a:endParaRPr lang="en-US" altLang="zh-CN" dirty="0">
              <a:latin typeface="微软雅黑" panose="020B0503020204020204" pitchFamily="34" charset="-122"/>
              <a:ea typeface="微软雅黑" panose="020B0503020204020204" pitchFamily="34" charset="-122"/>
              <a:cs typeface="Arial" panose="020B0604020202020204" pitchFamily="34" charset="0"/>
            </a:endParaRPr>
          </a:p>
          <a:p>
            <a:pPr algn="ctr">
              <a:lnSpc>
                <a:spcPct val="120000"/>
              </a:lnSpc>
            </a:pPr>
            <a:r>
              <a:rPr lang="en-US" altLang="zh-CN" dirty="0">
                <a:latin typeface="微软雅黑" panose="020B0503020204020204" pitchFamily="34" charset="-122"/>
                <a:ea typeface="微软雅黑" panose="020B0503020204020204" pitchFamily="34" charset="-122"/>
                <a:cs typeface="Arial" panose="020B0604020202020204" pitchFamily="34" charset="0"/>
              </a:rPr>
              <a:t>1994</a:t>
            </a:r>
            <a:r>
              <a:rPr lang="zh-CN" altLang="en-US" dirty="0">
                <a:latin typeface="微软雅黑" panose="020B0503020204020204" pitchFamily="34" charset="-122"/>
                <a:ea typeface="微软雅黑" panose="020B0503020204020204" pitchFamily="34" charset="-122"/>
                <a:cs typeface="黑体" panose="02010609060101010101" charset="-122"/>
              </a:rPr>
              <a:t>年第一届</a:t>
            </a:r>
            <a:r>
              <a:rPr lang="en-US" altLang="zh-CN" dirty="0">
                <a:latin typeface="微软雅黑" panose="020B0503020204020204" pitchFamily="34" charset="-122"/>
                <a:ea typeface="微软雅黑" panose="020B0503020204020204" pitchFamily="34" charset="-122"/>
                <a:cs typeface="Arial" panose="020B0604020202020204" pitchFamily="34" charset="0"/>
              </a:rPr>
              <a:t>WWW</a:t>
            </a:r>
            <a:r>
              <a:rPr lang="zh-CN" altLang="en-US" dirty="0">
                <a:latin typeface="微软雅黑" panose="020B0503020204020204" pitchFamily="34" charset="-122"/>
                <a:ea typeface="微软雅黑" panose="020B0503020204020204" pitchFamily="34" charset="-122"/>
                <a:cs typeface="黑体" panose="02010609060101010101" charset="-122"/>
              </a:rPr>
              <a:t>大会与</a:t>
            </a:r>
            <a:r>
              <a:rPr lang="en-US" altLang="zh-CN" dirty="0">
                <a:latin typeface="微软雅黑" panose="020B0503020204020204" pitchFamily="34" charset="-122"/>
                <a:ea typeface="微软雅黑" panose="020B0503020204020204" pitchFamily="34" charset="-122"/>
                <a:cs typeface="Arial" panose="020B0604020202020204" pitchFamily="34" charset="0"/>
              </a:rPr>
              <a:t>Tim-Berners</a:t>
            </a:r>
            <a:r>
              <a:rPr lang="zh-CN" altLang="en-US" dirty="0">
                <a:latin typeface="微软雅黑" panose="020B0503020204020204" pitchFamily="34" charset="-122"/>
                <a:ea typeface="微软雅黑" panose="020B0503020204020204" pitchFamily="34" charset="-122"/>
                <a:cs typeface="Arial" panose="020B0604020202020204" pitchFamily="34" charset="0"/>
              </a:rPr>
              <a:t> </a:t>
            </a:r>
            <a:r>
              <a:rPr lang="en-US" altLang="zh-CN" dirty="0">
                <a:latin typeface="微软雅黑" panose="020B0503020204020204" pitchFamily="34" charset="-122"/>
                <a:ea typeface="微软雅黑" panose="020B0503020204020204" pitchFamily="34" charset="-122"/>
                <a:cs typeface="Arial" panose="020B0604020202020204" pitchFamily="34" charset="0"/>
              </a:rPr>
              <a:t>Lee</a:t>
            </a:r>
            <a:r>
              <a:rPr lang="zh-CN" altLang="en-US" dirty="0">
                <a:latin typeface="微软雅黑" panose="020B0503020204020204" pitchFamily="34" charset="-122"/>
                <a:ea typeface="微软雅黑" panose="020B0503020204020204" pitchFamily="34" charset="-122"/>
                <a:cs typeface="黑体" panose="02010609060101010101" charset="-122"/>
              </a:rPr>
              <a:t>等五人一起被选入第一届万维网 </a:t>
            </a:r>
            <a:r>
              <a:rPr lang="en-US" altLang="zh-CN" dirty="0">
                <a:latin typeface="微软雅黑" panose="020B0503020204020204" pitchFamily="34" charset="-122"/>
                <a:ea typeface="微软雅黑" panose="020B0503020204020204" pitchFamily="34" charset="-122"/>
                <a:cs typeface="Arial" panose="020B0604020202020204" pitchFamily="34" charset="0"/>
              </a:rPr>
              <a:t>Hall</a:t>
            </a:r>
            <a:r>
              <a:rPr lang="zh-CN" altLang="en-US" dirty="0">
                <a:latin typeface="微软雅黑" panose="020B0503020204020204" pitchFamily="34" charset="-122"/>
                <a:ea typeface="微软雅黑" panose="020B0503020204020204" pitchFamily="34" charset="-122"/>
                <a:cs typeface="Arial" panose="020B0604020202020204" pitchFamily="34" charset="0"/>
              </a:rPr>
              <a:t> </a:t>
            </a:r>
            <a:r>
              <a:rPr lang="en-US" altLang="zh-CN" dirty="0">
                <a:latin typeface="微软雅黑" panose="020B0503020204020204" pitchFamily="34" charset="-122"/>
                <a:ea typeface="微软雅黑" panose="020B0503020204020204" pitchFamily="34" charset="-122"/>
                <a:cs typeface="Arial" panose="020B0604020202020204" pitchFamily="34" charset="0"/>
              </a:rPr>
              <a:t>of</a:t>
            </a:r>
            <a:r>
              <a:rPr lang="zh-CN" altLang="en-US" dirty="0">
                <a:latin typeface="微软雅黑" panose="020B0503020204020204" pitchFamily="34" charset="-122"/>
                <a:ea typeface="微软雅黑" panose="020B0503020204020204" pitchFamily="34" charset="-122"/>
                <a:cs typeface="Arial" panose="020B0604020202020204" pitchFamily="34" charset="0"/>
              </a:rPr>
              <a:t> </a:t>
            </a:r>
            <a:r>
              <a:rPr lang="en-US" altLang="zh-CN" dirty="0">
                <a:latin typeface="微软雅黑" panose="020B0503020204020204" pitchFamily="34" charset="-122"/>
                <a:ea typeface="微软雅黑" panose="020B0503020204020204" pitchFamily="34" charset="-122"/>
                <a:cs typeface="Arial" panose="020B0604020202020204" pitchFamily="34" charset="0"/>
              </a:rPr>
              <a:t>the</a:t>
            </a:r>
            <a:r>
              <a:rPr lang="zh-CN" altLang="en-US" dirty="0">
                <a:latin typeface="微软雅黑" panose="020B0503020204020204" pitchFamily="34" charset="-122"/>
                <a:ea typeface="微软雅黑" panose="020B0503020204020204" pitchFamily="34" charset="-122"/>
                <a:cs typeface="Arial" panose="020B0604020202020204" pitchFamily="34" charset="0"/>
              </a:rPr>
              <a:t> </a:t>
            </a:r>
            <a:r>
              <a:rPr lang="en-US" altLang="zh-CN" dirty="0">
                <a:latin typeface="微软雅黑" panose="020B0503020204020204" pitchFamily="34" charset="-122"/>
                <a:ea typeface="微软雅黑" panose="020B0503020204020204" pitchFamily="34" charset="-122"/>
                <a:cs typeface="Arial" panose="020B0604020202020204" pitchFamily="34" charset="0"/>
              </a:rPr>
              <a:t>Fame</a:t>
            </a:r>
            <a:r>
              <a:rPr lang="zh-CN" altLang="en-US" dirty="0">
                <a:latin typeface="微软雅黑" panose="020B0503020204020204" pitchFamily="34" charset="-122"/>
                <a:ea typeface="微软雅黑" panose="020B0503020204020204" pitchFamily="34" charset="-122"/>
                <a:cs typeface="Arial" panose="020B0604020202020204" pitchFamily="34" charset="0"/>
              </a:rPr>
              <a:t> </a:t>
            </a:r>
            <a:endParaRPr lang="zh-CN" altLang="en-US"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矩形 8"/>
          <p:cNvSpPr/>
          <p:nvPr/>
        </p:nvSpPr>
        <p:spPr>
          <a:xfrm>
            <a:off x="847726" y="6234462"/>
            <a:ext cx="4017599" cy="461665"/>
          </a:xfrm>
          <a:prstGeom prst="rect">
            <a:avLst/>
          </a:prstGeom>
        </p:spPr>
        <p:txBody>
          <a:bodyPr wrap="square">
            <a:spAutoFit/>
          </a:bodyPr>
          <a:lstStyle/>
          <a:p>
            <a:pPr algn="ctr"/>
            <a:r>
              <a:rPr lang="en-US" altLang="zh-CN" sz="2400" kern="0" dirty="0">
                <a:latin typeface="微软雅黑" panose="020B0503020204020204" pitchFamily="34" charset="-122"/>
                <a:ea typeface="微软雅黑" panose="020B0503020204020204" pitchFamily="34" charset="-122"/>
                <a:cs typeface="Arial" panose="020B0604020202020204" pitchFamily="34" charset="0"/>
              </a:rPr>
              <a:t>Software</a:t>
            </a:r>
            <a:r>
              <a:rPr lang="zh-CN" altLang="en-US" sz="2400" kern="0" dirty="0">
                <a:latin typeface="微软雅黑" panose="020B0503020204020204" pitchFamily="34" charset="-122"/>
                <a:ea typeface="微软雅黑" panose="020B0503020204020204" pitchFamily="34" charset="-122"/>
                <a:cs typeface="Arial" panose="020B0604020202020204" pitchFamily="34" charset="0"/>
              </a:rPr>
              <a:t> </a:t>
            </a:r>
            <a:r>
              <a:rPr lang="en-US" altLang="zh-CN" sz="2400" kern="0" dirty="0">
                <a:solidFill>
                  <a:srgbClr val="FF0000"/>
                </a:solidFill>
                <a:latin typeface="微软雅黑" panose="020B0503020204020204" pitchFamily="34" charset="-122"/>
                <a:ea typeface="微软雅黑" panose="020B0503020204020204" pitchFamily="34" charset="-122"/>
                <a:cs typeface="Arial" panose="020B0604020202020204" pitchFamily="34" charset="0"/>
              </a:rPr>
              <a:t>Eats</a:t>
            </a:r>
            <a:r>
              <a:rPr lang="zh-CN" altLang="en-US" sz="2400" kern="0" dirty="0">
                <a:latin typeface="微软雅黑" panose="020B0503020204020204" pitchFamily="34" charset="-122"/>
                <a:ea typeface="微软雅黑" panose="020B0503020204020204" pitchFamily="34" charset="-122"/>
                <a:cs typeface="Arial" panose="020B0604020202020204" pitchFamily="34" charset="0"/>
              </a:rPr>
              <a:t> </a:t>
            </a:r>
            <a:r>
              <a:rPr lang="en-US" altLang="zh-CN" sz="2400" kern="0" dirty="0">
                <a:latin typeface="微软雅黑" panose="020B0503020204020204" pitchFamily="34" charset="-122"/>
                <a:ea typeface="微软雅黑" panose="020B0503020204020204" pitchFamily="34" charset="-122"/>
                <a:cs typeface="Arial" panose="020B0604020202020204" pitchFamily="34" charset="0"/>
              </a:rPr>
              <a:t>the</a:t>
            </a:r>
            <a:r>
              <a:rPr lang="zh-CN" altLang="en-US" sz="2400" kern="0" dirty="0">
                <a:latin typeface="微软雅黑" panose="020B0503020204020204" pitchFamily="34" charset="-122"/>
                <a:ea typeface="微软雅黑" panose="020B0503020204020204" pitchFamily="34" charset="-122"/>
                <a:cs typeface="Arial" panose="020B0604020202020204" pitchFamily="34" charset="0"/>
              </a:rPr>
              <a:t> </a:t>
            </a:r>
            <a:r>
              <a:rPr lang="en-US" altLang="zh-CN" sz="2400" kern="0" dirty="0">
                <a:latin typeface="微软雅黑" panose="020B0503020204020204" pitchFamily="34" charset="-122"/>
                <a:ea typeface="微软雅黑" panose="020B0503020204020204" pitchFamily="34" charset="-122"/>
                <a:cs typeface="Arial" panose="020B0604020202020204" pitchFamily="34" charset="0"/>
              </a:rPr>
              <a:t>World!</a:t>
            </a:r>
            <a:endParaRPr lang="en-US" altLang="zh-CN" sz="2400" kern="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10" name="矩形 9"/>
          <p:cNvSpPr/>
          <p:nvPr/>
        </p:nvSpPr>
        <p:spPr>
          <a:xfrm>
            <a:off x="6677962" y="1333319"/>
            <a:ext cx="5037789" cy="564706"/>
          </a:xfrm>
          <a:prstGeom prst="rect">
            <a:avLst/>
          </a:prstGeom>
        </p:spPr>
        <p:txBody>
          <a:bodyPr wrap="square">
            <a:spAutoFit/>
          </a:bodyPr>
          <a:lstStyle/>
          <a:p>
            <a:pPr algn="ctr">
              <a:lnSpc>
                <a:spcPct val="110000"/>
              </a:lnSpc>
            </a:pPr>
            <a:r>
              <a:rPr lang="zh-CN" altLang="en-US" sz="3000" dirty="0">
                <a:solidFill>
                  <a:srgbClr val="C00000"/>
                </a:solidFill>
                <a:latin typeface="微软雅黑" panose="020B0503020204020204" pitchFamily="34" charset="-122"/>
                <a:ea typeface="微软雅黑" panose="020B0503020204020204" pitchFamily="34" charset="-122"/>
                <a:cs typeface="黑体" panose="02010609060101010101" charset="-122"/>
              </a:rPr>
              <a:t>人类文明运行在软件之上！</a:t>
            </a:r>
            <a:endParaRPr lang="zh-CN" altLang="en-US" sz="3000" dirty="0">
              <a:solidFill>
                <a:srgbClr val="C00000"/>
              </a:solidFill>
              <a:latin typeface="微软雅黑" panose="020B0503020204020204" pitchFamily="34" charset="-122"/>
              <a:ea typeface="微软雅黑" panose="020B0503020204020204" pitchFamily="34" charset="-122"/>
              <a:cs typeface="黑体" panose="02010609060101010101" charset="-122"/>
            </a:endParaRPr>
          </a:p>
        </p:txBody>
      </p:sp>
      <p:pic>
        <p:nvPicPr>
          <p:cNvPr id="3" name="图片 2"/>
          <p:cNvPicPr>
            <a:picLocks noChangeAspect="1"/>
          </p:cNvPicPr>
          <p:nvPr/>
        </p:nvPicPr>
        <p:blipFill>
          <a:blip r:embed="rId3"/>
          <a:stretch>
            <a:fillRect/>
          </a:stretch>
        </p:blipFill>
        <p:spPr>
          <a:xfrm>
            <a:off x="7007956" y="2083982"/>
            <a:ext cx="1734653" cy="2168317"/>
          </a:xfrm>
          <a:prstGeom prst="rect">
            <a:avLst/>
          </a:prstGeom>
        </p:spPr>
      </p:pic>
      <p:sp>
        <p:nvSpPr>
          <p:cNvPr id="11" name="矩形 10"/>
          <p:cNvSpPr/>
          <p:nvPr/>
        </p:nvSpPr>
        <p:spPr>
          <a:xfrm>
            <a:off x="8593091" y="2169359"/>
            <a:ext cx="2707388" cy="1089529"/>
          </a:xfrm>
          <a:prstGeom prst="rect">
            <a:avLst/>
          </a:prstGeom>
        </p:spPr>
        <p:txBody>
          <a:bodyPr wrap="square">
            <a:spAutoFit/>
          </a:bodyPr>
          <a:lstStyle/>
          <a:p>
            <a:pPr algn="ctr">
              <a:lnSpc>
                <a:spcPct val="120000"/>
              </a:lnSpc>
            </a:pPr>
            <a:r>
              <a:rPr lang="en-US" altLang="zh-CN" dirty="0">
                <a:latin typeface="微软雅黑" panose="020B0503020204020204" pitchFamily="34" charset="-122"/>
                <a:ea typeface="微软雅黑" panose="020B0503020204020204" pitchFamily="34" charset="-122"/>
                <a:cs typeface="Arial" panose="020B0604020202020204" pitchFamily="34" charset="0"/>
              </a:rPr>
              <a:t>Bjarne </a:t>
            </a:r>
            <a:r>
              <a:rPr lang="en-US" altLang="zh-CN" dirty="0" err="1">
                <a:latin typeface="微软雅黑" panose="020B0503020204020204" pitchFamily="34" charset="-122"/>
                <a:ea typeface="微软雅黑" panose="020B0503020204020204" pitchFamily="34" charset="-122"/>
                <a:cs typeface="Arial" panose="020B0604020202020204" pitchFamily="34" charset="0"/>
              </a:rPr>
              <a:t>Stroustrup</a:t>
            </a:r>
            <a:endParaRPr lang="en-US" altLang="zh-CN" dirty="0">
              <a:latin typeface="微软雅黑" panose="020B0503020204020204" pitchFamily="34" charset="-122"/>
              <a:ea typeface="微软雅黑" panose="020B0503020204020204" pitchFamily="34" charset="-122"/>
              <a:cs typeface="Arial" panose="020B0604020202020204" pitchFamily="34" charset="0"/>
            </a:endParaRPr>
          </a:p>
          <a:p>
            <a:pPr algn="ctr">
              <a:lnSpc>
                <a:spcPct val="120000"/>
              </a:lnSpc>
            </a:pPr>
            <a:r>
              <a:rPr lang="en-US" altLang="zh-CN" dirty="0">
                <a:latin typeface="微软雅黑" panose="020B0503020204020204" pitchFamily="34" charset="-122"/>
                <a:ea typeface="微软雅黑" panose="020B0503020204020204" pitchFamily="34" charset="-122"/>
                <a:cs typeface="Arial" panose="020B0604020202020204" pitchFamily="34" charset="0"/>
              </a:rPr>
              <a:t>C++</a:t>
            </a:r>
            <a:r>
              <a:rPr lang="zh-CN" altLang="en-US" dirty="0">
                <a:latin typeface="微软雅黑" panose="020B0503020204020204" pitchFamily="34" charset="-122"/>
                <a:ea typeface="微软雅黑" panose="020B0503020204020204" pitchFamily="34" charset="-122"/>
                <a:cs typeface="黑体" panose="02010609060101010101" charset="-122"/>
              </a:rPr>
              <a:t>语言发明人</a:t>
            </a:r>
            <a:endParaRPr lang="en-US" altLang="zh-CN" dirty="0">
              <a:latin typeface="微软雅黑" panose="020B0503020204020204" pitchFamily="34" charset="-122"/>
              <a:ea typeface="微软雅黑" panose="020B0503020204020204" pitchFamily="34" charset="-122"/>
              <a:cs typeface="黑体" panose="02010609060101010101" charset="-122"/>
            </a:endParaRPr>
          </a:p>
          <a:p>
            <a:pPr algn="ctr">
              <a:lnSpc>
                <a:spcPct val="120000"/>
              </a:lnSpc>
            </a:pPr>
            <a:endParaRPr lang="en-US" altLang="zh-CN"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矩形 3"/>
          <p:cNvSpPr/>
          <p:nvPr/>
        </p:nvSpPr>
        <p:spPr>
          <a:xfrm>
            <a:off x="6855068" y="5696262"/>
            <a:ext cx="5071583" cy="461665"/>
          </a:xfrm>
          <a:prstGeom prst="rect">
            <a:avLst/>
          </a:prstGeom>
        </p:spPr>
        <p:txBody>
          <a:bodyPr wrap="square">
            <a:spAutoFit/>
          </a:bodyPr>
          <a:lstStyle/>
          <a:p>
            <a:pPr algn="ctr"/>
            <a:r>
              <a:rPr lang="en-US" altLang="zh-CN" sz="2400" dirty="0">
                <a:latin typeface="微软雅黑" panose="020B0503020204020204" pitchFamily="34" charset="-122"/>
                <a:ea typeface="微软雅黑" panose="020B0503020204020204" pitchFamily="34" charset="-122"/>
                <a:cs typeface="Arial" panose="020B0604020202020204" pitchFamily="34" charset="0"/>
              </a:rPr>
              <a:t>Our </a:t>
            </a:r>
            <a:r>
              <a:rPr lang="en-US" altLang="zh-CN" sz="2400" dirty="0">
                <a:solidFill>
                  <a:srgbClr val="FF0000"/>
                </a:solidFill>
                <a:latin typeface="微软雅黑" panose="020B0503020204020204" pitchFamily="34" charset="-122"/>
                <a:ea typeface="微软雅黑" panose="020B0503020204020204" pitchFamily="34" charset="-122"/>
                <a:cs typeface="Arial" panose="020B0604020202020204" pitchFamily="34" charset="0"/>
              </a:rPr>
              <a:t>civilization</a:t>
            </a:r>
            <a:r>
              <a:rPr lang="en-US" altLang="zh-CN" sz="2400" dirty="0">
                <a:latin typeface="微软雅黑" panose="020B0503020204020204" pitchFamily="34" charset="-122"/>
                <a:ea typeface="微软雅黑" panose="020B0503020204020204" pitchFamily="34" charset="-122"/>
                <a:cs typeface="Arial" panose="020B0604020202020204" pitchFamily="34" charset="0"/>
              </a:rPr>
              <a:t> </a:t>
            </a:r>
            <a:r>
              <a:rPr lang="en-US" altLang="zh-CN" sz="2400" dirty="0" smtClean="0">
                <a:latin typeface="微软雅黑" panose="020B0503020204020204" pitchFamily="34" charset="-122"/>
                <a:ea typeface="微软雅黑" panose="020B0503020204020204" pitchFamily="34" charset="-122"/>
                <a:cs typeface="Arial" panose="020B0604020202020204" pitchFamily="34" charset="0"/>
              </a:rPr>
              <a:t>runs </a:t>
            </a:r>
            <a:r>
              <a:rPr lang="en-US" altLang="zh-CN" sz="2400" dirty="0">
                <a:latin typeface="微软雅黑" panose="020B0503020204020204" pitchFamily="34" charset="-122"/>
                <a:ea typeface="微软雅黑" panose="020B0503020204020204" pitchFamily="34" charset="-122"/>
                <a:cs typeface="Arial" panose="020B0604020202020204" pitchFamily="34" charset="0"/>
              </a:rPr>
              <a:t>on software</a:t>
            </a:r>
            <a:endParaRPr lang="zh-CN" altLang="en-US" sz="2400" dirty="0">
              <a:latin typeface="微软雅黑" panose="020B0503020204020204" pitchFamily="34" charset="-122"/>
              <a:ea typeface="微软雅黑" panose="020B0503020204020204" pitchFamily="34" charset="-122"/>
              <a:cs typeface="Arial" panose="020B0604020202020204" pitchFamily="34" charset="0"/>
            </a:endParaRPr>
          </a:p>
        </p:txBody>
      </p:sp>
      <p:pic>
        <p:nvPicPr>
          <p:cNvPr id="6" name="图片 5"/>
          <p:cNvPicPr>
            <a:picLocks noChangeAspect="1"/>
          </p:cNvPicPr>
          <p:nvPr/>
        </p:nvPicPr>
        <p:blipFill>
          <a:blip r:embed="rId4"/>
          <a:stretch>
            <a:fillRect/>
          </a:stretch>
        </p:blipFill>
        <p:spPr>
          <a:xfrm>
            <a:off x="8917035" y="3032955"/>
            <a:ext cx="2154927" cy="1779824"/>
          </a:xfrm>
          <a:prstGeom prst="rect">
            <a:avLst/>
          </a:prstGeom>
        </p:spPr>
      </p:pic>
      <p:sp>
        <p:nvSpPr>
          <p:cNvPr id="12" name="文本框 11"/>
          <p:cNvSpPr txBox="1"/>
          <p:nvPr/>
        </p:nvSpPr>
        <p:spPr>
          <a:xfrm>
            <a:off x="8397076" y="4860330"/>
            <a:ext cx="3099418" cy="646331"/>
          </a:xfrm>
          <a:prstGeom prst="rect">
            <a:avLst/>
          </a:prstGeom>
          <a:noFill/>
        </p:spPr>
        <p:txBody>
          <a:bodyPr wrap="square" rtlCol="0">
            <a:spAutoFit/>
          </a:bodyPr>
          <a:lstStyle/>
          <a:p>
            <a:pPr algn="ctr"/>
            <a:r>
              <a:rPr kumimoji="1" lang="en-US" altLang="zh-CN" dirty="0">
                <a:latin typeface="微软雅黑" panose="020B0503020204020204" pitchFamily="34" charset="-122"/>
                <a:ea typeface="微软雅黑" panose="020B0503020204020204" pitchFamily="34" charset="-122"/>
                <a:cs typeface="Arial" panose="020B0604020202020204" pitchFamily="34" charset="0"/>
              </a:rPr>
              <a:t>IEEE</a:t>
            </a:r>
            <a:r>
              <a:rPr kumimoji="1" lang="zh-CN" altLang="en-US" dirty="0">
                <a:latin typeface="微软雅黑" panose="020B0503020204020204" pitchFamily="34" charset="-122"/>
                <a:ea typeface="微软雅黑" panose="020B0503020204020204" pitchFamily="34" charset="-122"/>
                <a:cs typeface="Arial" panose="020B0604020202020204" pitchFamily="34" charset="0"/>
              </a:rPr>
              <a:t> </a:t>
            </a:r>
            <a:r>
              <a:rPr kumimoji="1" lang="en-US" altLang="zh-CN" dirty="0">
                <a:latin typeface="微软雅黑" panose="020B0503020204020204" pitchFamily="34" charset="-122"/>
                <a:ea typeface="微软雅黑" panose="020B0503020204020204" pitchFamily="34" charset="-122"/>
                <a:cs typeface="Arial" panose="020B0604020202020204" pitchFamily="34" charset="0"/>
              </a:rPr>
              <a:t>Computer</a:t>
            </a:r>
            <a:r>
              <a:rPr kumimoji="1" lang="zh-CN" altLang="en-US" dirty="0">
                <a:latin typeface="微软雅黑" panose="020B0503020204020204" pitchFamily="34" charset="-122"/>
                <a:ea typeface="微软雅黑" panose="020B0503020204020204" pitchFamily="34" charset="-122"/>
                <a:cs typeface="Arial" panose="020B0604020202020204" pitchFamily="34" charset="0"/>
              </a:rPr>
              <a:t>，</a:t>
            </a:r>
            <a:r>
              <a:rPr kumimoji="1" lang="en-US" altLang="zh-CN" dirty="0">
                <a:latin typeface="微软雅黑" panose="020B0503020204020204" pitchFamily="34" charset="-122"/>
                <a:ea typeface="微软雅黑" panose="020B0503020204020204" pitchFamily="34" charset="-122"/>
                <a:cs typeface="Arial" panose="020B0604020202020204" pitchFamily="34" charset="0"/>
              </a:rPr>
              <a:t>January</a:t>
            </a:r>
            <a:r>
              <a:rPr kumimoji="1" lang="zh-CN" altLang="en-US" dirty="0">
                <a:latin typeface="微软雅黑" panose="020B0503020204020204" pitchFamily="34" charset="-122"/>
                <a:ea typeface="微软雅黑" panose="020B0503020204020204" pitchFamily="34" charset="-122"/>
                <a:cs typeface="Arial" panose="020B0604020202020204" pitchFamily="34" charset="0"/>
              </a:rPr>
              <a:t>， </a:t>
            </a:r>
            <a:r>
              <a:rPr kumimoji="1" lang="en-US" altLang="zh-CN" dirty="0">
                <a:latin typeface="微软雅黑" panose="020B0503020204020204" pitchFamily="34" charset="-122"/>
                <a:ea typeface="微软雅黑" panose="020B0503020204020204" pitchFamily="34" charset="-122"/>
                <a:cs typeface="Arial" panose="020B0604020202020204" pitchFamily="34" charset="0"/>
              </a:rPr>
              <a:t>2012,</a:t>
            </a:r>
            <a:r>
              <a:rPr kumimoji="1" lang="zh-CN" altLang="en-US" dirty="0">
                <a:latin typeface="微软雅黑" panose="020B0503020204020204" pitchFamily="34" charset="-122"/>
                <a:ea typeface="微软雅黑" panose="020B0503020204020204" pitchFamily="34" charset="-122"/>
                <a:cs typeface="Arial" panose="020B0604020202020204" pitchFamily="34" charset="0"/>
              </a:rPr>
              <a:t> </a:t>
            </a:r>
            <a:r>
              <a:rPr kumimoji="1" lang="en-US" altLang="zh-CN" dirty="0">
                <a:latin typeface="微软雅黑" panose="020B0503020204020204" pitchFamily="34" charset="-122"/>
                <a:ea typeface="微软雅黑" panose="020B0503020204020204" pitchFamily="34" charset="-122"/>
                <a:cs typeface="Arial" panose="020B0604020202020204" pitchFamily="34" charset="0"/>
              </a:rPr>
              <a:t>pp</a:t>
            </a:r>
            <a:r>
              <a:rPr kumimoji="1" lang="zh-CN" altLang="en-US" dirty="0">
                <a:latin typeface="微软雅黑" panose="020B0503020204020204" pitchFamily="34" charset="-122"/>
                <a:ea typeface="微软雅黑" panose="020B0503020204020204" pitchFamily="34" charset="-122"/>
                <a:cs typeface="Arial" panose="020B0604020202020204" pitchFamily="34" charset="0"/>
              </a:rPr>
              <a:t> </a:t>
            </a:r>
            <a:r>
              <a:rPr kumimoji="1" lang="en-US" altLang="zh-CN" dirty="0">
                <a:latin typeface="微软雅黑" panose="020B0503020204020204" pitchFamily="34" charset="-122"/>
                <a:ea typeface="微软雅黑" panose="020B0503020204020204" pitchFamily="34" charset="-122"/>
                <a:cs typeface="Arial" panose="020B0604020202020204" pitchFamily="34" charset="0"/>
              </a:rPr>
              <a:t>47-58</a:t>
            </a:r>
            <a:endParaRPr kumimoji="1" lang="zh-CN" altLang="en-US"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13" name="矩形 12"/>
          <p:cNvSpPr/>
          <p:nvPr/>
        </p:nvSpPr>
        <p:spPr>
          <a:xfrm>
            <a:off x="847725" y="1402269"/>
            <a:ext cx="4790076" cy="564706"/>
          </a:xfrm>
          <a:prstGeom prst="rect">
            <a:avLst/>
          </a:prstGeom>
        </p:spPr>
        <p:txBody>
          <a:bodyPr wrap="square">
            <a:spAutoFit/>
          </a:bodyPr>
          <a:lstStyle/>
          <a:p>
            <a:pPr>
              <a:lnSpc>
                <a:spcPct val="110000"/>
              </a:lnSpc>
            </a:pPr>
            <a:r>
              <a:rPr lang="zh-CN" altLang="en-US" sz="3000" dirty="0">
                <a:solidFill>
                  <a:srgbClr val="C00000"/>
                </a:solidFill>
                <a:latin typeface="微软雅黑" panose="020B0503020204020204" pitchFamily="34" charset="-122"/>
                <a:ea typeface="微软雅黑" panose="020B0503020204020204" pitchFamily="34" charset="-122"/>
                <a:cs typeface="黑体" panose="02010609060101010101" charset="-122"/>
              </a:rPr>
              <a:t>软件</a:t>
            </a:r>
            <a:r>
              <a:rPr lang="en-US" altLang="en-US" sz="3000" dirty="0">
                <a:solidFill>
                  <a:srgbClr val="C00000"/>
                </a:solidFill>
                <a:latin typeface="微软雅黑" panose="020B0503020204020204" pitchFamily="34" charset="-122"/>
                <a:ea typeface="微软雅黑" panose="020B0503020204020204" pitchFamily="34" charset="-122"/>
                <a:cs typeface="黑体" panose="02010609060101010101" charset="-122"/>
              </a:rPr>
              <a:t>“吞噬”世界</a:t>
            </a:r>
            <a:r>
              <a:rPr lang="zh-CN" altLang="en-US" sz="3000" dirty="0">
                <a:solidFill>
                  <a:srgbClr val="C00000"/>
                </a:solidFill>
                <a:latin typeface="微软雅黑" panose="020B0503020204020204" pitchFamily="34" charset="-122"/>
                <a:ea typeface="微软雅黑" panose="020B0503020204020204" pitchFamily="34" charset="-122"/>
                <a:cs typeface="黑体" panose="02010609060101010101" charset="-122"/>
              </a:rPr>
              <a:t>！</a:t>
            </a:r>
            <a:endParaRPr lang="zh-CN" altLang="en-US" sz="3000" dirty="0">
              <a:solidFill>
                <a:srgbClr val="C00000"/>
              </a:solidFill>
              <a:latin typeface="微软雅黑" panose="020B0503020204020204" pitchFamily="34" charset="-122"/>
              <a:ea typeface="微软雅黑" panose="020B0503020204020204" pitchFamily="34" charset="-122"/>
              <a:cs typeface="黑体" panose="02010609060101010101" charset="-122"/>
            </a:endParaRPr>
          </a:p>
        </p:txBody>
      </p:sp>
      <p:sp>
        <p:nvSpPr>
          <p:cNvPr id="14" name="灯片编号占位符 13"/>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360095" y="2437057"/>
            <a:ext cx="7600950" cy="3214688"/>
          </a:xfrm>
          <a:prstGeom prst="rect">
            <a:avLst/>
          </a:prstGeom>
          <a:solidFill>
            <a:srgbClr val="00B0F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700" dirty="0">
              <a:latin typeface="微软雅黑" panose="020B0503020204020204" pitchFamily="34" charset="-122"/>
              <a:ea typeface="微软雅黑" panose="020B0503020204020204" pitchFamily="34" charset="-122"/>
            </a:endParaRPr>
          </a:p>
        </p:txBody>
      </p:sp>
      <p:sp>
        <p:nvSpPr>
          <p:cNvPr id="54" name="页外连接符 53"/>
          <p:cNvSpPr/>
          <p:nvPr/>
        </p:nvSpPr>
        <p:spPr>
          <a:xfrm rot="5400000">
            <a:off x="7200451" y="2313235"/>
            <a:ext cx="2063864" cy="3462334"/>
          </a:xfrm>
          <a:prstGeom prst="flowChartOffpageConnector">
            <a:avLst/>
          </a:prstGeom>
          <a:solidFill>
            <a:srgbClr val="00B0F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700">
              <a:latin typeface="微软雅黑" panose="020B0503020204020204" pitchFamily="34" charset="-122"/>
              <a:ea typeface="微软雅黑" panose="020B0503020204020204" pitchFamily="34" charset="-122"/>
            </a:endParaRPr>
          </a:p>
        </p:txBody>
      </p:sp>
      <p:sp>
        <p:nvSpPr>
          <p:cNvPr id="52" name="页外连接符 51"/>
          <p:cNvSpPr/>
          <p:nvPr/>
        </p:nvSpPr>
        <p:spPr>
          <a:xfrm rot="16200000">
            <a:off x="3061841" y="2352507"/>
            <a:ext cx="2063864" cy="3462334"/>
          </a:xfrm>
          <a:prstGeom prst="flowChartOffpageConnector">
            <a:avLst/>
          </a:prstGeom>
          <a:solidFill>
            <a:srgbClr val="00B0F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70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软件成为社会基础设施</a:t>
            </a:r>
            <a:endParaRPr kumimoji="1" lang="zh-CN" altLang="en-US" dirty="0">
              <a:latin typeface="微软雅黑" panose="020B0503020204020204" pitchFamily="34" charset="-122"/>
              <a:ea typeface="微软雅黑" panose="020B0503020204020204" pitchFamily="34" charset="-122"/>
            </a:endParaRPr>
          </a:p>
        </p:txBody>
      </p:sp>
      <p:sp>
        <p:nvSpPr>
          <p:cNvPr id="7" name="梯形 6"/>
          <p:cNvSpPr/>
          <p:nvPr/>
        </p:nvSpPr>
        <p:spPr>
          <a:xfrm rot="10800000">
            <a:off x="5616476" y="2446600"/>
            <a:ext cx="907086" cy="630248"/>
          </a:xfrm>
          <a:prstGeom prst="trapezoid">
            <a:avLst>
              <a:gd name="adj" fmla="val 20304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700">
              <a:latin typeface="微软雅黑" panose="020B0503020204020204" pitchFamily="34" charset="-122"/>
              <a:ea typeface="微软雅黑" panose="020B0503020204020204" pitchFamily="34" charset="-122"/>
            </a:endParaRPr>
          </a:p>
        </p:txBody>
      </p:sp>
      <p:sp>
        <p:nvSpPr>
          <p:cNvPr id="50" name="页外连接符 49"/>
          <p:cNvSpPr/>
          <p:nvPr/>
        </p:nvSpPr>
        <p:spPr>
          <a:xfrm rot="16200000">
            <a:off x="3383307" y="2684539"/>
            <a:ext cx="794660" cy="2836070"/>
          </a:xfrm>
          <a:prstGeom prst="flowChartOffpageConnector">
            <a:avLst/>
          </a:prstGeom>
          <a:solidFill>
            <a:srgbClr val="00B0F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700" dirty="0">
              <a:latin typeface="微软雅黑" panose="020B0503020204020204" pitchFamily="34" charset="-122"/>
              <a:ea typeface="微软雅黑" panose="020B0503020204020204" pitchFamily="34" charset="-122"/>
            </a:endParaRPr>
          </a:p>
        </p:txBody>
      </p:sp>
      <p:sp>
        <p:nvSpPr>
          <p:cNvPr id="51" name="页外连接符 50"/>
          <p:cNvSpPr/>
          <p:nvPr/>
        </p:nvSpPr>
        <p:spPr>
          <a:xfrm rot="5400000">
            <a:off x="8148188" y="2684539"/>
            <a:ext cx="794658" cy="2836070"/>
          </a:xfrm>
          <a:prstGeom prst="flowChartOffpageConnector">
            <a:avLst/>
          </a:prstGeom>
          <a:solidFill>
            <a:srgbClr val="00B0F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700">
              <a:latin typeface="微软雅黑" panose="020B0503020204020204" pitchFamily="34" charset="-122"/>
              <a:ea typeface="微软雅黑" panose="020B0503020204020204" pitchFamily="34" charset="-122"/>
            </a:endParaRPr>
          </a:p>
        </p:txBody>
      </p:sp>
      <p:sp>
        <p:nvSpPr>
          <p:cNvPr id="53" name="梯形 52"/>
          <p:cNvSpPr/>
          <p:nvPr/>
        </p:nvSpPr>
        <p:spPr>
          <a:xfrm>
            <a:off x="5669800" y="5051303"/>
            <a:ext cx="907086" cy="585788"/>
          </a:xfrm>
          <a:prstGeom prst="trapezoid">
            <a:avLst>
              <a:gd name="adj" fmla="val 20304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700">
              <a:latin typeface="微软雅黑" panose="020B0503020204020204" pitchFamily="34" charset="-122"/>
              <a:ea typeface="微软雅黑" panose="020B0503020204020204" pitchFamily="34" charset="-122"/>
            </a:endParaRPr>
          </a:p>
        </p:txBody>
      </p:sp>
      <p:sp>
        <p:nvSpPr>
          <p:cNvPr id="4" name="椭圆 3"/>
          <p:cNvSpPr/>
          <p:nvPr/>
        </p:nvSpPr>
        <p:spPr>
          <a:xfrm>
            <a:off x="4967564" y="2851396"/>
            <a:ext cx="2386013" cy="2386013"/>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700" dirty="0">
              <a:solidFill>
                <a:schemeClr val="tx1"/>
              </a:solidFill>
              <a:latin typeface="微软雅黑" panose="020B0503020204020204" pitchFamily="34" charset="-122"/>
              <a:ea typeface="微软雅黑" panose="020B0503020204020204" pitchFamily="34" charset="-122"/>
              <a:cs typeface="黑体" panose="02010609060101010101" charset="-122"/>
            </a:endParaRPr>
          </a:p>
        </p:txBody>
      </p:sp>
      <p:sp>
        <p:nvSpPr>
          <p:cNvPr id="55" name="矩形 54"/>
          <p:cNvSpPr/>
          <p:nvPr/>
        </p:nvSpPr>
        <p:spPr>
          <a:xfrm>
            <a:off x="2439700" y="2576403"/>
            <a:ext cx="2448260" cy="415498"/>
          </a:xfrm>
          <a:prstGeom prst="rect">
            <a:avLst/>
          </a:prstGeom>
        </p:spPr>
        <p:txBody>
          <a:bodyPr wrap="square">
            <a:spAutoFit/>
          </a:bodyPr>
          <a:lstStyle/>
          <a:p>
            <a:pPr lvl="0"/>
            <a:r>
              <a:rPr lang="zh-CN" altLang="en-US" sz="2100" dirty="0">
                <a:latin typeface="微软雅黑" panose="020B0503020204020204" pitchFamily="34" charset="-122"/>
                <a:ea typeface="微软雅黑" panose="020B0503020204020204" pitchFamily="34" charset="-122"/>
              </a:rPr>
              <a:t>物理资源</a:t>
            </a:r>
            <a:endParaRPr lang="zh-CN" altLang="en-US" sz="2100" dirty="0">
              <a:latin typeface="微软雅黑" panose="020B0503020204020204" pitchFamily="34" charset="-122"/>
              <a:ea typeface="微软雅黑" panose="020B0503020204020204" pitchFamily="34" charset="-122"/>
            </a:endParaRPr>
          </a:p>
        </p:txBody>
      </p:sp>
      <p:sp>
        <p:nvSpPr>
          <p:cNvPr id="56" name="矩形 55"/>
          <p:cNvSpPr/>
          <p:nvPr/>
        </p:nvSpPr>
        <p:spPr>
          <a:xfrm>
            <a:off x="2439700" y="3191027"/>
            <a:ext cx="2448260" cy="415498"/>
          </a:xfrm>
          <a:prstGeom prst="rect">
            <a:avLst/>
          </a:prstGeom>
        </p:spPr>
        <p:txBody>
          <a:bodyPr wrap="square">
            <a:spAutoFit/>
          </a:bodyPr>
          <a:lstStyle/>
          <a:p>
            <a:pPr lvl="0"/>
            <a:r>
              <a:rPr lang="zh-CN" altLang="en-US" sz="2100" dirty="0">
                <a:latin typeface="微软雅黑" panose="020B0503020204020204" pitchFamily="34" charset="-122"/>
                <a:ea typeface="微软雅黑" panose="020B0503020204020204" pitchFamily="34" charset="-122"/>
              </a:rPr>
              <a:t>数据资源</a:t>
            </a:r>
            <a:endParaRPr lang="zh-CN" altLang="en-US" sz="2100" dirty="0">
              <a:latin typeface="微软雅黑" panose="020B0503020204020204" pitchFamily="34" charset="-122"/>
              <a:ea typeface="微软雅黑" panose="020B0503020204020204" pitchFamily="34" charset="-122"/>
            </a:endParaRPr>
          </a:p>
        </p:txBody>
      </p:sp>
      <p:sp>
        <p:nvSpPr>
          <p:cNvPr id="57" name="矩形 56"/>
          <p:cNvSpPr/>
          <p:nvPr/>
        </p:nvSpPr>
        <p:spPr>
          <a:xfrm>
            <a:off x="2431732" y="3906366"/>
            <a:ext cx="2448260" cy="415498"/>
          </a:xfrm>
          <a:prstGeom prst="rect">
            <a:avLst/>
          </a:prstGeom>
        </p:spPr>
        <p:txBody>
          <a:bodyPr wrap="square">
            <a:spAutoFit/>
          </a:bodyPr>
          <a:lstStyle/>
          <a:p>
            <a:pPr lvl="0"/>
            <a:r>
              <a:rPr lang="zh-CN" altLang="en-US" sz="2100" dirty="0">
                <a:latin typeface="微软雅黑" panose="020B0503020204020204" pitchFamily="34" charset="-122"/>
                <a:ea typeface="微软雅黑" panose="020B0503020204020204" pitchFamily="34" charset="-122"/>
              </a:rPr>
              <a:t>计算</a:t>
            </a:r>
            <a:r>
              <a:rPr lang="en-US" altLang="zh-CN" sz="2100" dirty="0">
                <a:latin typeface="微软雅黑" panose="020B0503020204020204" pitchFamily="34" charset="-122"/>
                <a:ea typeface="微软雅黑" panose="020B0503020204020204" pitchFamily="34" charset="-122"/>
              </a:rPr>
              <a:t>/</a:t>
            </a:r>
            <a:r>
              <a:rPr lang="zh-CN" altLang="en-US" sz="2100" dirty="0">
                <a:latin typeface="微软雅黑" panose="020B0503020204020204" pitchFamily="34" charset="-122"/>
                <a:ea typeface="微软雅黑" panose="020B0503020204020204" pitchFamily="34" charset="-122"/>
              </a:rPr>
              <a:t>存储</a:t>
            </a:r>
            <a:r>
              <a:rPr lang="en-US" altLang="zh-CN" sz="2100" dirty="0">
                <a:latin typeface="微软雅黑" panose="020B0503020204020204" pitchFamily="34" charset="-122"/>
                <a:ea typeface="微软雅黑" panose="020B0503020204020204" pitchFamily="34" charset="-122"/>
              </a:rPr>
              <a:t>/</a:t>
            </a:r>
            <a:r>
              <a:rPr lang="zh-CN" altLang="en-US" sz="2100" dirty="0">
                <a:latin typeface="微软雅黑" panose="020B0503020204020204" pitchFamily="34" charset="-122"/>
                <a:ea typeface="微软雅黑" panose="020B0503020204020204" pitchFamily="34" charset="-122"/>
              </a:rPr>
              <a:t>网络</a:t>
            </a:r>
            <a:endParaRPr lang="zh-CN" altLang="en-US" sz="2100" dirty="0">
              <a:latin typeface="微软雅黑" panose="020B0503020204020204" pitchFamily="34" charset="-122"/>
              <a:ea typeface="微软雅黑" panose="020B0503020204020204" pitchFamily="34" charset="-122"/>
            </a:endParaRPr>
          </a:p>
        </p:txBody>
      </p:sp>
      <p:sp>
        <p:nvSpPr>
          <p:cNvPr id="58" name="矩形 57"/>
          <p:cNvSpPr/>
          <p:nvPr/>
        </p:nvSpPr>
        <p:spPr>
          <a:xfrm>
            <a:off x="2431731" y="4655421"/>
            <a:ext cx="2448260" cy="415498"/>
          </a:xfrm>
          <a:prstGeom prst="rect">
            <a:avLst/>
          </a:prstGeom>
        </p:spPr>
        <p:txBody>
          <a:bodyPr wrap="square">
            <a:spAutoFit/>
          </a:bodyPr>
          <a:lstStyle/>
          <a:p>
            <a:pPr lvl="0"/>
            <a:r>
              <a:rPr lang="zh-CN" altLang="en-US" sz="2100" dirty="0">
                <a:latin typeface="微软雅黑" panose="020B0503020204020204" pitchFamily="34" charset="-122"/>
                <a:ea typeface="微软雅黑" panose="020B0503020204020204" pitchFamily="34" charset="-122"/>
              </a:rPr>
              <a:t>人类资源</a:t>
            </a:r>
            <a:endParaRPr lang="zh-CN" altLang="en-US" sz="2100" dirty="0">
              <a:latin typeface="微软雅黑" panose="020B0503020204020204" pitchFamily="34" charset="-122"/>
              <a:ea typeface="微软雅黑" panose="020B0503020204020204" pitchFamily="34" charset="-122"/>
            </a:endParaRPr>
          </a:p>
        </p:txBody>
      </p:sp>
      <p:sp>
        <p:nvSpPr>
          <p:cNvPr id="59" name="矩形 58"/>
          <p:cNvSpPr/>
          <p:nvPr/>
        </p:nvSpPr>
        <p:spPr>
          <a:xfrm>
            <a:off x="2431730" y="5227249"/>
            <a:ext cx="2448260" cy="415498"/>
          </a:xfrm>
          <a:prstGeom prst="rect">
            <a:avLst/>
          </a:prstGeom>
        </p:spPr>
        <p:txBody>
          <a:bodyPr wrap="square">
            <a:spAutoFit/>
          </a:bodyPr>
          <a:lstStyle/>
          <a:p>
            <a:pPr lvl="0"/>
            <a:r>
              <a:rPr lang="en-US" altLang="zh-CN" sz="2100">
                <a:latin typeface="微软雅黑" panose="020B0503020204020204" pitchFamily="34" charset="-122"/>
                <a:ea typeface="微软雅黑" panose="020B0503020204020204" pitchFamily="34" charset="-122"/>
              </a:rPr>
              <a:t>……</a:t>
            </a:r>
            <a:r>
              <a:rPr lang="zh-CN" altLang="en-US" sz="2100">
                <a:latin typeface="微软雅黑" panose="020B0503020204020204" pitchFamily="34" charset="-122"/>
                <a:ea typeface="微软雅黑" panose="020B0503020204020204" pitchFamily="34" charset="-122"/>
              </a:rPr>
              <a:t>资源</a:t>
            </a:r>
            <a:endParaRPr lang="zh-CN" altLang="en-US" sz="2100" dirty="0">
              <a:latin typeface="微软雅黑" panose="020B0503020204020204" pitchFamily="34" charset="-122"/>
              <a:ea typeface="微软雅黑" panose="020B0503020204020204" pitchFamily="34" charset="-122"/>
            </a:endParaRPr>
          </a:p>
        </p:txBody>
      </p:sp>
      <p:sp>
        <p:nvSpPr>
          <p:cNvPr id="60" name="矩形 59"/>
          <p:cNvSpPr/>
          <p:nvPr/>
        </p:nvSpPr>
        <p:spPr>
          <a:xfrm>
            <a:off x="7290389" y="2539517"/>
            <a:ext cx="2599021" cy="415498"/>
          </a:xfrm>
          <a:prstGeom prst="rect">
            <a:avLst/>
          </a:prstGeom>
        </p:spPr>
        <p:txBody>
          <a:bodyPr wrap="square">
            <a:spAutoFit/>
          </a:bodyPr>
          <a:lstStyle/>
          <a:p>
            <a:pPr lvl="0" algn="r"/>
            <a:r>
              <a:rPr lang="zh-CN" altLang="en-US" sz="2100" dirty="0">
                <a:latin typeface="微软雅黑" panose="020B0503020204020204" pitchFamily="34" charset="-122"/>
                <a:ea typeface="微软雅黑" panose="020B0503020204020204" pitchFamily="34" charset="-122"/>
              </a:rPr>
              <a:t>社会计算</a:t>
            </a:r>
            <a:endParaRPr lang="zh-CN" altLang="en-US" sz="2100" dirty="0">
              <a:latin typeface="微软雅黑" panose="020B0503020204020204" pitchFamily="34" charset="-122"/>
              <a:ea typeface="微软雅黑" panose="020B0503020204020204" pitchFamily="34" charset="-122"/>
            </a:endParaRPr>
          </a:p>
        </p:txBody>
      </p:sp>
      <p:sp>
        <p:nvSpPr>
          <p:cNvPr id="61" name="矩形 60"/>
          <p:cNvSpPr/>
          <p:nvPr/>
        </p:nvSpPr>
        <p:spPr>
          <a:xfrm>
            <a:off x="6967940" y="3162650"/>
            <a:ext cx="2973239" cy="415498"/>
          </a:xfrm>
          <a:prstGeom prst="rect">
            <a:avLst/>
          </a:prstGeom>
        </p:spPr>
        <p:txBody>
          <a:bodyPr wrap="square">
            <a:spAutoFit/>
          </a:bodyPr>
          <a:lstStyle/>
          <a:p>
            <a:pPr lvl="0" algn="r"/>
            <a:r>
              <a:rPr lang="zh-CN" altLang="en-US" sz="2100" dirty="0">
                <a:latin typeface="微软雅黑" panose="020B0503020204020204" pitchFamily="34" charset="-122"/>
                <a:ea typeface="微软雅黑" panose="020B0503020204020204" pitchFamily="34" charset="-122"/>
              </a:rPr>
              <a:t>移动计算</a:t>
            </a:r>
            <a:endParaRPr lang="zh-CN" altLang="en-US" sz="2100" dirty="0">
              <a:latin typeface="微软雅黑" panose="020B0503020204020204" pitchFamily="34" charset="-122"/>
              <a:ea typeface="微软雅黑" panose="020B0503020204020204" pitchFamily="34" charset="-122"/>
            </a:endParaRPr>
          </a:p>
        </p:txBody>
      </p:sp>
      <p:sp>
        <p:nvSpPr>
          <p:cNvPr id="62" name="矩形 61"/>
          <p:cNvSpPr/>
          <p:nvPr/>
        </p:nvSpPr>
        <p:spPr>
          <a:xfrm>
            <a:off x="7353576" y="3887466"/>
            <a:ext cx="2609974" cy="415498"/>
          </a:xfrm>
          <a:prstGeom prst="rect">
            <a:avLst/>
          </a:prstGeom>
        </p:spPr>
        <p:txBody>
          <a:bodyPr wrap="square">
            <a:spAutoFit/>
          </a:bodyPr>
          <a:lstStyle/>
          <a:p>
            <a:pPr lvl="0" algn="r"/>
            <a:r>
              <a:rPr lang="zh-CN" altLang="en-US" sz="2100" dirty="0">
                <a:latin typeface="微软雅黑" panose="020B0503020204020204" pitchFamily="34" charset="-122"/>
                <a:ea typeface="微软雅黑" panose="020B0503020204020204" pitchFamily="34" charset="-122"/>
              </a:rPr>
              <a:t>云计算</a:t>
            </a:r>
            <a:endParaRPr lang="zh-CN" altLang="en-US" sz="2100" dirty="0">
              <a:latin typeface="微软雅黑" panose="020B0503020204020204" pitchFamily="34" charset="-122"/>
              <a:ea typeface="微软雅黑" panose="020B0503020204020204" pitchFamily="34" charset="-122"/>
            </a:endParaRPr>
          </a:p>
        </p:txBody>
      </p:sp>
      <p:cxnSp>
        <p:nvCxnSpPr>
          <p:cNvPr id="64" name="直线连接符 63"/>
          <p:cNvCxnSpPr/>
          <p:nvPr/>
        </p:nvCxnSpPr>
        <p:spPr>
          <a:xfrm>
            <a:off x="4967564" y="4097155"/>
            <a:ext cx="2386013" cy="0"/>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7380415" y="4597723"/>
            <a:ext cx="2609974" cy="415498"/>
          </a:xfrm>
          <a:prstGeom prst="rect">
            <a:avLst/>
          </a:prstGeom>
        </p:spPr>
        <p:txBody>
          <a:bodyPr wrap="square">
            <a:spAutoFit/>
          </a:bodyPr>
          <a:lstStyle/>
          <a:p>
            <a:pPr lvl="0" algn="r"/>
            <a:r>
              <a:rPr lang="zh-CN" altLang="en-US" sz="2100" dirty="0">
                <a:latin typeface="微软雅黑" panose="020B0503020204020204" pitchFamily="34" charset="-122"/>
                <a:ea typeface="微软雅黑" panose="020B0503020204020204" pitchFamily="34" charset="-122"/>
              </a:rPr>
              <a:t>工业互联网</a:t>
            </a:r>
            <a:endParaRPr lang="zh-CN" altLang="en-US" sz="2100" dirty="0">
              <a:latin typeface="微软雅黑" panose="020B0503020204020204" pitchFamily="34" charset="-122"/>
              <a:ea typeface="微软雅黑" panose="020B0503020204020204" pitchFamily="34" charset="-122"/>
            </a:endParaRPr>
          </a:p>
        </p:txBody>
      </p:sp>
      <p:sp>
        <p:nvSpPr>
          <p:cNvPr id="66" name="矩形 65"/>
          <p:cNvSpPr/>
          <p:nvPr/>
        </p:nvSpPr>
        <p:spPr>
          <a:xfrm>
            <a:off x="7347795" y="5189395"/>
            <a:ext cx="2609974" cy="415498"/>
          </a:xfrm>
          <a:prstGeom prst="rect">
            <a:avLst/>
          </a:prstGeom>
        </p:spPr>
        <p:txBody>
          <a:bodyPr wrap="square">
            <a:spAutoFit/>
          </a:bodyPr>
          <a:lstStyle/>
          <a:p>
            <a:pPr lvl="0" algn="r"/>
            <a:r>
              <a:rPr lang="zh-CN" altLang="en-US" sz="2100" dirty="0">
                <a:latin typeface="微软雅黑" panose="020B0503020204020204" pitchFamily="34" charset="-122"/>
                <a:ea typeface="微软雅黑" panose="020B0503020204020204" pitchFamily="34" charset="-122"/>
              </a:rPr>
              <a:t>物联网</a:t>
            </a:r>
            <a:endParaRPr lang="zh-CN" altLang="en-US" sz="2100" dirty="0">
              <a:latin typeface="微软雅黑" panose="020B0503020204020204" pitchFamily="34" charset="-122"/>
              <a:ea typeface="微软雅黑" panose="020B0503020204020204" pitchFamily="34" charset="-122"/>
            </a:endParaRPr>
          </a:p>
        </p:txBody>
      </p:sp>
      <p:sp>
        <p:nvSpPr>
          <p:cNvPr id="67" name="矩形 66"/>
          <p:cNvSpPr/>
          <p:nvPr/>
        </p:nvSpPr>
        <p:spPr>
          <a:xfrm>
            <a:off x="5158938" y="2854627"/>
            <a:ext cx="1928810" cy="707886"/>
          </a:xfrm>
          <a:prstGeom prst="rect">
            <a:avLst/>
          </a:prstGeom>
        </p:spPr>
        <p:txBody>
          <a:bodyPr wrap="square">
            <a:spAutoFit/>
          </a:bodyPr>
          <a:lstStyle/>
          <a:p>
            <a:pPr lvl="0" algn="ctr"/>
            <a:r>
              <a:rPr lang="zh-CN" altLang="en-US" sz="2000" dirty="0">
                <a:latin typeface="微软雅黑" panose="020B0503020204020204" pitchFamily="34" charset="-122"/>
                <a:ea typeface="微软雅黑" panose="020B0503020204020204" pitchFamily="34" charset="-122"/>
                <a:cs typeface="黑体" panose="02010609060101010101" charset="-122"/>
              </a:rPr>
              <a:t>一切皆可</a:t>
            </a:r>
            <a:endParaRPr lang="en-US" altLang="zh-CN" sz="2000" dirty="0">
              <a:latin typeface="微软雅黑" panose="020B0503020204020204" pitchFamily="34" charset="-122"/>
              <a:ea typeface="微软雅黑" panose="020B0503020204020204" pitchFamily="34" charset="-122"/>
              <a:cs typeface="黑体" panose="02010609060101010101" charset="-122"/>
            </a:endParaRPr>
          </a:p>
          <a:p>
            <a:pPr lvl="0" algn="ctr"/>
            <a:r>
              <a:rPr lang="zh-CN" altLang="en-US" sz="2000" dirty="0">
                <a:latin typeface="微软雅黑" panose="020B0503020204020204" pitchFamily="34" charset="-122"/>
                <a:ea typeface="微软雅黑" panose="020B0503020204020204" pitchFamily="34" charset="-122"/>
                <a:cs typeface="黑体" panose="02010609060101010101" charset="-122"/>
              </a:rPr>
              <a:t>编程</a:t>
            </a:r>
            <a:endParaRPr lang="zh-CN" altLang="en-US" sz="2000" dirty="0">
              <a:latin typeface="微软雅黑" panose="020B0503020204020204" pitchFamily="34" charset="-122"/>
              <a:ea typeface="微软雅黑" panose="020B0503020204020204" pitchFamily="34" charset="-122"/>
              <a:cs typeface="黑体" panose="02010609060101010101" charset="-122"/>
            </a:endParaRPr>
          </a:p>
        </p:txBody>
      </p:sp>
      <p:sp>
        <p:nvSpPr>
          <p:cNvPr id="68" name="矩形 67"/>
          <p:cNvSpPr/>
          <p:nvPr/>
        </p:nvSpPr>
        <p:spPr>
          <a:xfrm>
            <a:off x="4986766" y="4531239"/>
            <a:ext cx="2380231" cy="707886"/>
          </a:xfrm>
          <a:prstGeom prst="rect">
            <a:avLst/>
          </a:prstGeom>
        </p:spPr>
        <p:txBody>
          <a:bodyPr wrap="square">
            <a:spAutoFit/>
          </a:bodyPr>
          <a:lstStyle/>
          <a:p>
            <a:pPr lvl="0" algn="ctr"/>
            <a:r>
              <a:rPr lang="zh-CN" altLang="en-US" sz="2000" dirty="0">
                <a:latin typeface="微软雅黑" panose="020B0503020204020204" pitchFamily="34" charset="-122"/>
                <a:ea typeface="微软雅黑" panose="020B0503020204020204" pitchFamily="34" charset="-122"/>
                <a:cs typeface="黑体" panose="02010609060101010101" charset="-122"/>
              </a:rPr>
              <a:t>万物皆可</a:t>
            </a:r>
            <a:endParaRPr lang="en-US" altLang="zh-CN" sz="2000" dirty="0">
              <a:latin typeface="微软雅黑" panose="020B0503020204020204" pitchFamily="34" charset="-122"/>
              <a:ea typeface="微软雅黑" panose="020B0503020204020204" pitchFamily="34" charset="-122"/>
              <a:cs typeface="黑体" panose="02010609060101010101" charset="-122"/>
            </a:endParaRPr>
          </a:p>
          <a:p>
            <a:pPr lvl="0" algn="ctr"/>
            <a:r>
              <a:rPr lang="zh-CN" altLang="en-US" sz="2000" dirty="0">
                <a:latin typeface="微软雅黑" panose="020B0503020204020204" pitchFamily="34" charset="-122"/>
                <a:ea typeface="微软雅黑" panose="020B0503020204020204" pitchFamily="34" charset="-122"/>
                <a:cs typeface="黑体" panose="02010609060101010101" charset="-122"/>
              </a:rPr>
              <a:t>互联</a:t>
            </a:r>
            <a:endParaRPr lang="zh-CN" altLang="en-US" sz="2000" dirty="0">
              <a:latin typeface="微软雅黑" panose="020B0503020204020204" pitchFamily="34" charset="-122"/>
              <a:ea typeface="微软雅黑" panose="020B0503020204020204" pitchFamily="34" charset="-122"/>
              <a:cs typeface="黑体" panose="02010609060101010101" charset="-122"/>
            </a:endParaRPr>
          </a:p>
        </p:txBody>
      </p:sp>
      <p:sp>
        <p:nvSpPr>
          <p:cNvPr id="24" name="矩形 23"/>
          <p:cNvSpPr/>
          <p:nvPr/>
        </p:nvSpPr>
        <p:spPr>
          <a:xfrm>
            <a:off x="2379382" y="5740767"/>
            <a:ext cx="2724870" cy="461665"/>
          </a:xfrm>
          <a:prstGeom prst="rect">
            <a:avLst/>
          </a:prstGeom>
        </p:spPr>
        <p:txBody>
          <a:bodyPr wrap="square">
            <a:spAutoFit/>
          </a:bodyPr>
          <a:lstStyle/>
          <a:p>
            <a:pPr lvl="0" algn="ctr"/>
            <a:r>
              <a:rPr lang="zh-CN" altLang="en-US" sz="2400" dirty="0">
                <a:latin typeface="微软雅黑" panose="020B0503020204020204" pitchFamily="34" charset="-122"/>
                <a:ea typeface="微软雅黑" panose="020B0503020204020204" pitchFamily="34" charset="-122"/>
                <a:cs typeface="黑体" panose="02010609060101010101" charset="-122"/>
              </a:rPr>
              <a:t>人机物平台资源</a:t>
            </a:r>
            <a:endParaRPr lang="zh-CN" altLang="en-US" sz="2400" dirty="0">
              <a:latin typeface="微软雅黑" panose="020B0503020204020204" pitchFamily="34" charset="-122"/>
              <a:ea typeface="微软雅黑" panose="020B0503020204020204" pitchFamily="34" charset="-122"/>
              <a:cs typeface="黑体" panose="02010609060101010101" charset="-122"/>
            </a:endParaRPr>
          </a:p>
        </p:txBody>
      </p:sp>
      <p:sp>
        <p:nvSpPr>
          <p:cNvPr id="25" name="矩形 24"/>
          <p:cNvSpPr/>
          <p:nvPr/>
        </p:nvSpPr>
        <p:spPr>
          <a:xfrm>
            <a:off x="7378836" y="5740767"/>
            <a:ext cx="2151629" cy="461665"/>
          </a:xfrm>
          <a:prstGeom prst="rect">
            <a:avLst/>
          </a:prstGeom>
        </p:spPr>
        <p:txBody>
          <a:bodyPr wrap="square">
            <a:spAutoFit/>
          </a:bodyPr>
          <a:lstStyle/>
          <a:p>
            <a:pPr lvl="0" algn="ctr"/>
            <a:r>
              <a:rPr lang="zh-CN" altLang="en-US" sz="2400">
                <a:latin typeface="微软雅黑" panose="020B0503020204020204" pitchFamily="34" charset="-122"/>
                <a:ea typeface="微软雅黑" panose="020B0503020204020204" pitchFamily="34" charset="-122"/>
                <a:cs typeface="黑体" panose="02010609060101010101" charset="-122"/>
              </a:rPr>
              <a:t>应用模式</a:t>
            </a:r>
            <a:endParaRPr lang="zh-CN" altLang="en-US" sz="2400" dirty="0">
              <a:latin typeface="微软雅黑" panose="020B0503020204020204" pitchFamily="34" charset="-122"/>
              <a:ea typeface="微软雅黑" panose="020B0503020204020204" pitchFamily="34" charset="-122"/>
              <a:cs typeface="黑体" panose="02010609060101010101" charset="-122"/>
            </a:endParaRPr>
          </a:p>
        </p:txBody>
      </p:sp>
      <p:sp>
        <p:nvSpPr>
          <p:cNvPr id="3" name="圆角矩形 2"/>
          <p:cNvSpPr/>
          <p:nvPr/>
        </p:nvSpPr>
        <p:spPr>
          <a:xfrm>
            <a:off x="2362603" y="1879896"/>
            <a:ext cx="1561187" cy="453992"/>
          </a:xfrm>
          <a:prstGeom prst="roundRect">
            <a:avLst/>
          </a:prstGeom>
          <a:solidFill>
            <a:srgbClr val="A9D1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微软雅黑" panose="020B0503020204020204" pitchFamily="34" charset="-122"/>
                <a:ea typeface="微软雅黑" panose="020B0503020204020204" pitchFamily="34" charset="-122"/>
                <a:cs typeface="黑体" panose="02010609060101010101" charset="-122"/>
              </a:rPr>
              <a:t>大数据</a:t>
            </a:r>
            <a:endParaRPr kumimoji="1" lang="zh-CN" altLang="en-US" sz="2400" dirty="0">
              <a:solidFill>
                <a:schemeClr val="tx1"/>
              </a:solidFill>
              <a:latin typeface="微软雅黑" panose="020B0503020204020204" pitchFamily="34" charset="-122"/>
              <a:ea typeface="微软雅黑" panose="020B0503020204020204" pitchFamily="34" charset="-122"/>
              <a:cs typeface="黑体" panose="02010609060101010101" charset="-122"/>
            </a:endParaRPr>
          </a:p>
        </p:txBody>
      </p:sp>
      <p:sp>
        <p:nvSpPr>
          <p:cNvPr id="27" name="圆角矩形 26"/>
          <p:cNvSpPr/>
          <p:nvPr/>
        </p:nvSpPr>
        <p:spPr>
          <a:xfrm>
            <a:off x="4087073" y="1895455"/>
            <a:ext cx="1601775" cy="453992"/>
          </a:xfrm>
          <a:prstGeom prst="roundRect">
            <a:avLst/>
          </a:prstGeom>
          <a:solidFill>
            <a:srgbClr val="A9D1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微软雅黑" panose="020B0503020204020204" pitchFamily="34" charset="-122"/>
                <a:ea typeface="微软雅黑" panose="020B0503020204020204" pitchFamily="34" charset="-122"/>
                <a:cs typeface="黑体" panose="02010609060101010101" charset="-122"/>
              </a:rPr>
              <a:t>人工智能</a:t>
            </a:r>
            <a:endParaRPr kumimoji="1" lang="zh-CN" altLang="en-US" sz="2400" dirty="0">
              <a:solidFill>
                <a:schemeClr val="tx1"/>
              </a:solidFill>
              <a:latin typeface="微软雅黑" panose="020B0503020204020204" pitchFamily="34" charset="-122"/>
              <a:ea typeface="微软雅黑" panose="020B0503020204020204" pitchFamily="34" charset="-122"/>
              <a:cs typeface="黑体" panose="02010609060101010101" charset="-122"/>
            </a:endParaRPr>
          </a:p>
        </p:txBody>
      </p:sp>
      <p:sp>
        <p:nvSpPr>
          <p:cNvPr id="28" name="圆角矩形 27"/>
          <p:cNvSpPr/>
          <p:nvPr/>
        </p:nvSpPr>
        <p:spPr>
          <a:xfrm>
            <a:off x="5891375" y="1912723"/>
            <a:ext cx="1601775" cy="453992"/>
          </a:xfrm>
          <a:prstGeom prst="roundRect">
            <a:avLst/>
          </a:prstGeom>
          <a:solidFill>
            <a:srgbClr val="A9D1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微软雅黑" panose="020B0503020204020204" pitchFamily="34" charset="-122"/>
                <a:ea typeface="微软雅黑" panose="020B0503020204020204" pitchFamily="34" charset="-122"/>
                <a:cs typeface="黑体" panose="02010609060101010101" charset="-122"/>
              </a:rPr>
              <a:t>共享经济</a:t>
            </a:r>
            <a:endParaRPr kumimoji="1" lang="zh-CN" altLang="en-US" sz="2400" dirty="0">
              <a:solidFill>
                <a:schemeClr val="tx1"/>
              </a:solidFill>
              <a:latin typeface="微软雅黑" panose="020B0503020204020204" pitchFamily="34" charset="-122"/>
              <a:ea typeface="微软雅黑" panose="020B0503020204020204" pitchFamily="34" charset="-122"/>
              <a:cs typeface="黑体" panose="02010609060101010101" charset="-122"/>
            </a:endParaRPr>
          </a:p>
        </p:txBody>
      </p:sp>
      <p:sp>
        <p:nvSpPr>
          <p:cNvPr id="29" name="椭圆 28"/>
          <p:cNvSpPr/>
          <p:nvPr/>
        </p:nvSpPr>
        <p:spPr>
          <a:xfrm>
            <a:off x="5640688" y="3554110"/>
            <a:ext cx="1028649" cy="1028649"/>
          </a:xfrm>
          <a:prstGeom prst="ellipse">
            <a:avLst/>
          </a:prstGeom>
          <a:solidFill>
            <a:srgbClr val="EB7C1F"/>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100">
                <a:latin typeface="微软雅黑" panose="020B0503020204020204" pitchFamily="34" charset="-122"/>
                <a:ea typeface="微软雅黑" panose="020B0503020204020204" pitchFamily="34" charset="-122"/>
                <a:cs typeface="黑体" panose="02010609060101010101" charset="-122"/>
              </a:rPr>
              <a:t>软件定义</a:t>
            </a:r>
            <a:endParaRPr kumimoji="1" lang="zh-CN" altLang="en-US" sz="2100" dirty="0">
              <a:latin typeface="微软雅黑" panose="020B0503020204020204" pitchFamily="34" charset="-122"/>
              <a:ea typeface="微软雅黑" panose="020B0503020204020204" pitchFamily="34" charset="-122"/>
              <a:cs typeface="黑体" panose="02010609060101010101" charset="-122"/>
            </a:endParaRPr>
          </a:p>
        </p:txBody>
      </p:sp>
      <p:sp>
        <p:nvSpPr>
          <p:cNvPr id="30" name="圆角矩形 29"/>
          <p:cNvSpPr/>
          <p:nvPr/>
        </p:nvSpPr>
        <p:spPr>
          <a:xfrm>
            <a:off x="7716078" y="1919797"/>
            <a:ext cx="1601775" cy="453992"/>
          </a:xfrm>
          <a:prstGeom prst="roundRect">
            <a:avLst/>
          </a:prstGeom>
          <a:solidFill>
            <a:srgbClr val="A9D1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微软雅黑" panose="020B0503020204020204" pitchFamily="34" charset="-122"/>
                <a:ea typeface="微软雅黑" panose="020B0503020204020204" pitchFamily="34" charset="-122"/>
                <a:cs typeface="黑体" panose="02010609060101010101" charset="-122"/>
              </a:rPr>
              <a:t>平台经济</a:t>
            </a:r>
            <a:endParaRPr kumimoji="1" lang="zh-CN" altLang="en-US" sz="2400" dirty="0">
              <a:solidFill>
                <a:schemeClr val="tx1"/>
              </a:solidFill>
              <a:latin typeface="微软雅黑" panose="020B0503020204020204" pitchFamily="34" charset="-122"/>
              <a:ea typeface="微软雅黑" panose="020B0503020204020204" pitchFamily="34" charset="-122"/>
              <a:cs typeface="黑体" panose="02010609060101010101" charset="-122"/>
            </a:endParaRPr>
          </a:p>
        </p:txBody>
      </p:sp>
      <p:sp>
        <p:nvSpPr>
          <p:cNvPr id="6" name="文本框 5"/>
          <p:cNvSpPr txBox="1"/>
          <p:nvPr/>
        </p:nvSpPr>
        <p:spPr>
          <a:xfrm>
            <a:off x="9343283" y="1656935"/>
            <a:ext cx="700833" cy="854080"/>
          </a:xfrm>
          <a:prstGeom prst="rect">
            <a:avLst/>
          </a:prstGeom>
          <a:noFill/>
        </p:spPr>
        <p:txBody>
          <a:bodyPr wrap="none" rtlCol="0">
            <a:spAutoFit/>
          </a:bodyPr>
          <a:lstStyle/>
          <a:p>
            <a:r>
              <a:rPr kumimoji="1" lang="is-IS" altLang="zh-CN" sz="4950" dirty="0">
                <a:latin typeface="微软雅黑" panose="020B0503020204020204" pitchFamily="34" charset="-122"/>
                <a:ea typeface="微软雅黑" panose="020B0503020204020204" pitchFamily="34" charset="-122"/>
              </a:rPr>
              <a:t>…</a:t>
            </a:r>
            <a:endParaRPr kumimoji="1" lang="zh-CN" altLang="en-US" sz="4950" dirty="0">
              <a:latin typeface="微软雅黑" panose="020B0503020204020204" pitchFamily="34" charset="-122"/>
              <a:ea typeface="微软雅黑" panose="020B0503020204020204" pitchFamily="34" charset="-122"/>
            </a:endParaRPr>
          </a:p>
        </p:txBody>
      </p:sp>
      <p:sp>
        <p:nvSpPr>
          <p:cNvPr id="8" name="灯片编号占位符 7"/>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06"/>
          <p:cNvSpPr txBox="1"/>
          <p:nvPr/>
        </p:nvSpPr>
        <p:spPr>
          <a:xfrm>
            <a:off x="5749491" y="2852325"/>
            <a:ext cx="5204059" cy="533400"/>
          </a:xfrm>
          <a:prstGeom prst="rect">
            <a:avLst/>
          </a:prstGeom>
        </p:spPr>
        <p:txBody>
          <a:bodyPr vert="horz" rtlCol="0" anchor="t" anchorCtr="0">
            <a:noAutofit/>
          </a:bodyPr>
          <a:lstStyle/>
          <a:p>
            <a:pPr defTabSz="457200">
              <a:lnSpc>
                <a:spcPct val="125000"/>
              </a:lnSpc>
            </a:pP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Object 207"/>
          <p:cNvSpPr txBox="1"/>
          <p:nvPr/>
        </p:nvSpPr>
        <p:spPr>
          <a:xfrm>
            <a:off x="4950946" y="2331006"/>
            <a:ext cx="54635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02</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6" name="Object 208"/>
          <p:cNvSpPr txBox="1"/>
          <p:nvPr/>
        </p:nvSpPr>
        <p:spPr>
          <a:xfrm>
            <a:off x="5749491" y="1469799"/>
            <a:ext cx="5204059" cy="533400"/>
          </a:xfrm>
          <a:prstGeom prst="rect">
            <a:avLst/>
          </a:prstGeom>
        </p:spPr>
        <p:txBody>
          <a:bodyPr vert="horz" rtlCol="0" anchor="t" anchorCtr="0">
            <a:noAutofit/>
          </a:bodyPr>
          <a:lstStyle/>
          <a:p>
            <a:pPr defTabSz="457200">
              <a:lnSpc>
                <a:spcPct val="125000"/>
              </a:lnSpc>
            </a:pPr>
            <a:r>
              <a:rPr lang="zh-CN" altLang="en-US" sz="1600" spc="28" dirty="0">
                <a:solidFill>
                  <a:schemeClr val="bg1">
                    <a:lumMod val="65000"/>
                  </a:schemeClr>
                </a:solidFill>
                <a:latin typeface="微软雅黑" panose="020B0503020204020204" pitchFamily="34" charset="-122"/>
                <a:ea typeface="微软雅黑" panose="020B0503020204020204" pitchFamily="34" charset="-122"/>
              </a:rPr>
              <a:t>软件的作用、发展、定义和特性</a:t>
            </a:r>
            <a:endParaRPr lang="zh-CN" altLang="en-US" sz="1600" spc="28" dirty="0">
              <a:solidFill>
                <a:schemeClr val="bg1">
                  <a:lumMod val="65000"/>
                </a:schemeClr>
              </a:solidFill>
              <a:latin typeface="微软雅黑" panose="020B0503020204020204" pitchFamily="34" charset="-122"/>
              <a:ea typeface="微软雅黑" panose="020B0503020204020204" pitchFamily="34" charset="-122"/>
            </a:endParaRPr>
          </a:p>
          <a:p>
            <a:pPr defTabSz="457200">
              <a:lnSpc>
                <a:spcPct val="125000"/>
              </a:lnSpc>
            </a:pPr>
            <a:r>
              <a:rPr lang="zh-CN" altLang="en-US" sz="1600" b="1" spc="28" dirty="0" smtClean="0">
                <a:solidFill>
                  <a:srgbClr val="EB7C1F"/>
                </a:solidFill>
                <a:latin typeface="微软雅黑" panose="020B0503020204020204" pitchFamily="34" charset="-122"/>
                <a:ea typeface="微软雅黑" panose="020B0503020204020204" pitchFamily="34" charset="-122"/>
              </a:rPr>
              <a:t>挑战和</a:t>
            </a:r>
            <a:r>
              <a:rPr lang="zh-CN" altLang="en-US" sz="1600" b="1" spc="28" dirty="0">
                <a:solidFill>
                  <a:srgbClr val="EB7C1F"/>
                </a:solidFill>
                <a:latin typeface="微软雅黑" panose="020B0503020204020204" pitchFamily="34" charset="-122"/>
                <a:ea typeface="微软雅黑" panose="020B0503020204020204" pitchFamily="34" charset="-122"/>
              </a:rPr>
              <a:t>问题</a:t>
            </a:r>
            <a:endParaRPr lang="zh-CN" altLang="en-US" sz="1600" b="1" spc="28" dirty="0">
              <a:solidFill>
                <a:srgbClr val="EB7C1F"/>
              </a:solidFill>
              <a:latin typeface="微软雅黑" panose="020B0503020204020204" pitchFamily="34" charset="-122"/>
              <a:ea typeface="微软雅黑" panose="020B0503020204020204" pitchFamily="34" charset="-122"/>
            </a:endParaRPr>
          </a:p>
        </p:txBody>
      </p:sp>
      <p:sp>
        <p:nvSpPr>
          <p:cNvPr id="7" name="Object 209"/>
          <p:cNvSpPr txBox="1"/>
          <p:nvPr/>
        </p:nvSpPr>
        <p:spPr>
          <a:xfrm>
            <a:off x="4944595" y="949491"/>
            <a:ext cx="5469940"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01</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什么是软件</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9" name="Object 205"/>
          <p:cNvSpPr txBox="1"/>
          <p:nvPr/>
        </p:nvSpPr>
        <p:spPr>
          <a:xfrm>
            <a:off x="4976345" y="3712521"/>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03</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12" name="AutoShape 4"/>
          <p:cNvSpPr>
            <a:spLocks noChangeArrowheads="1"/>
          </p:cNvSpPr>
          <p:nvPr/>
        </p:nvSpPr>
        <p:spPr bwMode="auto">
          <a:xfrm>
            <a:off x="4549308" y="956836"/>
            <a:ext cx="395287" cy="431800"/>
          </a:xfrm>
          <a:prstGeom prst="sun">
            <a:avLst>
              <a:gd name="adj" fmla="val 25000"/>
            </a:avLst>
          </a:prstGeom>
          <a:solidFill>
            <a:srgbClr val="EB7C1F"/>
          </a:solidFill>
          <a:ln>
            <a:noFill/>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11" name="Object 205"/>
          <p:cNvSpPr txBox="1"/>
          <p:nvPr/>
        </p:nvSpPr>
        <p:spPr>
          <a:xfrm>
            <a:off x="4960470" y="5046045"/>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04</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smtClean="0">
                <a:solidFill>
                  <a:srgbClr val="000000"/>
                </a:solidFill>
                <a:latin typeface="微软雅黑" panose="020B0503020204020204" pitchFamily="34" charset="-122"/>
                <a:ea typeface="微软雅黑" panose="020B0503020204020204" pitchFamily="34" charset="-122"/>
              </a:rPr>
              <a:t>AI</a:t>
            </a:r>
            <a:r>
              <a:rPr lang="zh-CN" altLang="en-US" sz="3000" spc="300" dirty="0" smtClean="0">
                <a:solidFill>
                  <a:srgbClr val="000000"/>
                </a:solidFill>
                <a:latin typeface="微软雅黑" panose="020B0503020204020204" pitchFamily="34" charset="-122"/>
                <a:ea typeface="微软雅黑" panose="020B0503020204020204" pitchFamily="34" charset="-122"/>
              </a:rPr>
              <a:t>时代的软件工程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r>
              <a:rPr lang="zh-CN" altLang="en-US" dirty="0" smtClean="0"/>
              <a:t>软件面临的挑战</a:t>
            </a:r>
            <a:endParaRPr lang="zh-CN" altLang="en-US" dirty="0" smtClean="0"/>
          </a:p>
        </p:txBody>
      </p:sp>
      <p:sp>
        <p:nvSpPr>
          <p:cNvPr id="13315" name="Rectangle 3"/>
          <p:cNvSpPr>
            <a:spLocks noGrp="1" noChangeArrowheads="1"/>
          </p:cNvSpPr>
          <p:nvPr>
            <p:ph type="body" idx="1"/>
          </p:nvPr>
        </p:nvSpPr>
        <p:spPr>
          <a:xfrm>
            <a:off x="612000" y="1193783"/>
            <a:ext cx="5674500" cy="4616467"/>
          </a:xfrm>
        </p:spPr>
        <p:txBody>
          <a:bodyPr/>
          <a:lstStyle/>
          <a:p>
            <a:pPr>
              <a:lnSpc>
                <a:spcPct val="150000"/>
              </a:lnSpc>
              <a:spcAft>
                <a:spcPts val="0"/>
              </a:spcAft>
            </a:pPr>
            <a:r>
              <a:rPr lang="zh-CN" altLang="zh-CN" dirty="0" smtClean="0"/>
              <a:t>软件复杂性</a:t>
            </a:r>
            <a:r>
              <a:rPr lang="zh-CN" altLang="en-US" dirty="0" smtClean="0"/>
              <a:t>挑战</a:t>
            </a:r>
            <a:endParaRPr lang="en-US" altLang="zh-CN" dirty="0" smtClean="0"/>
          </a:p>
          <a:p>
            <a:pPr>
              <a:lnSpc>
                <a:spcPct val="150000"/>
              </a:lnSpc>
              <a:spcAft>
                <a:spcPts val="0"/>
              </a:spcAft>
            </a:pPr>
            <a:r>
              <a:rPr lang="zh-CN" altLang="zh-CN" dirty="0" smtClean="0"/>
              <a:t>软件</a:t>
            </a:r>
            <a:r>
              <a:rPr lang="zh-CN" altLang="en-US" dirty="0" smtClean="0"/>
              <a:t>大</a:t>
            </a:r>
            <a:r>
              <a:rPr lang="zh-CN" altLang="zh-CN" dirty="0" smtClean="0"/>
              <a:t>规模</a:t>
            </a:r>
            <a:r>
              <a:rPr lang="zh-CN" altLang="en-US" dirty="0" smtClean="0"/>
              <a:t>挑战</a:t>
            </a:r>
            <a:endParaRPr lang="en-US" altLang="zh-CN" dirty="0" smtClean="0"/>
          </a:p>
          <a:p>
            <a:pPr>
              <a:lnSpc>
                <a:spcPct val="150000"/>
              </a:lnSpc>
              <a:spcAft>
                <a:spcPts val="0"/>
              </a:spcAft>
            </a:pPr>
            <a:r>
              <a:rPr lang="zh-CN" altLang="en-US" dirty="0" smtClean="0"/>
              <a:t>软件高质量挑战</a:t>
            </a:r>
            <a:endParaRPr lang="zh-CN" altLang="zh-CN" dirty="0" smtClean="0"/>
          </a:p>
          <a:p>
            <a:pPr>
              <a:lnSpc>
                <a:spcPct val="150000"/>
              </a:lnSpc>
              <a:spcAft>
                <a:spcPts val="0"/>
              </a:spcAft>
            </a:pPr>
            <a:r>
              <a:rPr lang="zh-CN" altLang="en-US" dirty="0" smtClean="0"/>
              <a:t>不确定性挑战</a:t>
            </a:r>
            <a:endParaRPr lang="en-US" altLang="zh-CN" dirty="0" smtClean="0"/>
          </a:p>
          <a:p>
            <a:pPr>
              <a:lnSpc>
                <a:spcPct val="150000"/>
              </a:lnSpc>
              <a:spcAft>
                <a:spcPts val="0"/>
              </a:spcAft>
            </a:pPr>
            <a:r>
              <a:rPr lang="zh-CN" altLang="en-US" dirty="0" smtClean="0"/>
              <a:t>进度和敏捷开发的挑战</a:t>
            </a:r>
            <a:endParaRPr lang="zh-CN" altLang="zh-CN" dirty="0" smtClean="0"/>
          </a:p>
          <a:p>
            <a:pPr>
              <a:lnSpc>
                <a:spcPct val="150000"/>
              </a:lnSpc>
              <a:spcAft>
                <a:spcPts val="0"/>
              </a:spcAft>
            </a:pPr>
            <a:r>
              <a:rPr lang="zh-CN" altLang="zh-CN" dirty="0" smtClean="0"/>
              <a:t>遗留系统（</a:t>
            </a:r>
            <a:r>
              <a:rPr lang="en-US" altLang="zh-CN" dirty="0" smtClean="0"/>
              <a:t>Legacy System</a:t>
            </a:r>
            <a:r>
              <a:rPr lang="zh-CN" altLang="zh-CN" dirty="0" smtClean="0"/>
              <a:t>）的</a:t>
            </a:r>
            <a:r>
              <a:rPr lang="zh-CN" altLang="en-US" dirty="0" smtClean="0"/>
              <a:t>挑战</a:t>
            </a:r>
            <a:endParaRPr lang="en-US" altLang="zh-CN" dirty="0" smtClean="0"/>
          </a:p>
          <a:p>
            <a:pPr>
              <a:lnSpc>
                <a:spcPct val="150000"/>
              </a:lnSpc>
              <a:spcAft>
                <a:spcPts val="0"/>
              </a:spcAft>
            </a:pPr>
            <a:r>
              <a:rPr lang="zh-CN" altLang="zh-CN" dirty="0"/>
              <a:t>分散团队的协同挑战</a:t>
            </a:r>
            <a:endParaRPr lang="en-US" altLang="zh-CN" dirty="0"/>
          </a:p>
        </p:txBody>
      </p:sp>
      <p:sp>
        <p:nvSpPr>
          <p:cNvPr id="6" name="Rectangle 3"/>
          <p:cNvSpPr txBox="1">
            <a:spLocks noChangeArrowheads="1"/>
          </p:cNvSpPr>
          <p:nvPr/>
        </p:nvSpPr>
        <p:spPr bwMode="auto">
          <a:xfrm>
            <a:off x="7379076" y="1263231"/>
            <a:ext cx="4163786" cy="2135556"/>
          </a:xfrm>
          <a:prstGeom prst="rect">
            <a:avLst/>
          </a:prstGeom>
          <a:solidFill>
            <a:schemeClr val="bg2"/>
          </a:solidFill>
          <a:ln w="9525">
            <a:solidFill>
              <a:schemeClr val="accent2">
                <a:lumMod val="40000"/>
                <a:lumOff val="60000"/>
              </a:schemeClr>
            </a:solidFill>
            <a:miter lim="800000"/>
          </a:ln>
        </p:spPr>
        <p:txBody>
          <a:bodyPr lIns="107950" tIns="53975" rIns="107950" bIns="53975"/>
          <a:lstStyle>
            <a:lvl1pPr marL="339725" indent="-339725" algn="l" rtl="0" eaLnBrk="0" fontAlgn="base" hangingPunct="0">
              <a:spcBef>
                <a:spcPct val="10000"/>
              </a:spcBef>
              <a:spcAft>
                <a:spcPct val="0"/>
              </a:spcAft>
              <a:buClr>
                <a:srgbClr val="FFFF99"/>
              </a:buClr>
              <a:buFont typeface="Wingdings" panose="05000000000000000000" pitchFamily="2" charset="2"/>
              <a:buChar char="w"/>
              <a:defRPr sz="3200">
                <a:solidFill>
                  <a:srgbClr val="FFFF99"/>
                </a:solidFill>
                <a:latin typeface="+mn-lt"/>
                <a:ea typeface="+mn-ea"/>
                <a:cs typeface="+mn-cs"/>
              </a:defRPr>
            </a:lvl1pPr>
            <a:lvl2pPr marL="682625" indent="-228600" algn="l" rtl="0" eaLnBrk="0" fontAlgn="base" hangingPunct="0">
              <a:spcBef>
                <a:spcPct val="10000"/>
              </a:spcBef>
              <a:spcAft>
                <a:spcPct val="0"/>
              </a:spcAft>
              <a:buClr>
                <a:srgbClr val="DDDDDD"/>
              </a:buClr>
              <a:buFont typeface="Wingdings" panose="05000000000000000000" pitchFamily="2" charset="2"/>
              <a:buChar char="§"/>
              <a:defRPr sz="2800">
                <a:solidFill>
                  <a:srgbClr val="DDDDDD"/>
                </a:solidFill>
                <a:latin typeface="+mn-lt"/>
              </a:defRPr>
            </a:lvl2pPr>
            <a:lvl3pPr marL="1025525" indent="-228600" algn="l" rtl="0" eaLnBrk="0" fontAlgn="base" hangingPunct="0">
              <a:spcBef>
                <a:spcPct val="10000"/>
              </a:spcBef>
              <a:spcAft>
                <a:spcPct val="0"/>
              </a:spcAft>
              <a:buClr>
                <a:srgbClr val="73E1FF"/>
              </a:buClr>
              <a:buChar char="•"/>
              <a:defRPr sz="2800">
                <a:solidFill>
                  <a:srgbClr val="73E1FF"/>
                </a:solidFill>
                <a:latin typeface="+mn-lt"/>
              </a:defRPr>
            </a:lvl3pPr>
            <a:lvl4pPr marL="1368425" indent="-228600" algn="l" rtl="0" eaLnBrk="0" fontAlgn="base" hangingPunct="0">
              <a:spcBef>
                <a:spcPct val="10000"/>
              </a:spcBef>
              <a:spcAft>
                <a:spcPct val="0"/>
              </a:spcAft>
              <a:buClr>
                <a:srgbClr val="FFFF99"/>
              </a:buClr>
              <a:buFont typeface="Wingdings" panose="05000000000000000000" pitchFamily="2" charset="2"/>
              <a:buChar char="w"/>
              <a:defRPr sz="2400">
                <a:solidFill>
                  <a:srgbClr val="FFFF99"/>
                </a:solidFill>
                <a:latin typeface="+mn-lt"/>
              </a:defRPr>
            </a:lvl4pPr>
            <a:lvl5pPr marL="1711325" indent="-228600" algn="l" rtl="0" eaLnBrk="0" fontAlgn="base" hangingPunct="0">
              <a:spcBef>
                <a:spcPct val="20000"/>
              </a:spcBef>
              <a:spcAft>
                <a:spcPct val="0"/>
              </a:spcAft>
              <a:buClr>
                <a:srgbClr val="FFFF99"/>
              </a:buClr>
              <a:buChar char="•"/>
              <a:defRPr sz="2400">
                <a:solidFill>
                  <a:srgbClr val="FFFF99"/>
                </a:solidFill>
                <a:latin typeface="+mn-lt"/>
              </a:defRPr>
            </a:lvl5pPr>
            <a:lvl6pPr marL="2168525" indent="-228600" algn="l" rtl="0" fontAlgn="base">
              <a:spcBef>
                <a:spcPct val="20000"/>
              </a:spcBef>
              <a:spcAft>
                <a:spcPct val="0"/>
              </a:spcAft>
              <a:buClr>
                <a:srgbClr val="FFFF99"/>
              </a:buClr>
              <a:buChar char="•"/>
              <a:defRPr sz="2400">
                <a:solidFill>
                  <a:srgbClr val="FFFF99"/>
                </a:solidFill>
                <a:latin typeface="+mn-lt"/>
              </a:defRPr>
            </a:lvl6pPr>
            <a:lvl7pPr marL="2625725" indent="-228600" algn="l" rtl="0" fontAlgn="base">
              <a:spcBef>
                <a:spcPct val="20000"/>
              </a:spcBef>
              <a:spcAft>
                <a:spcPct val="0"/>
              </a:spcAft>
              <a:buClr>
                <a:srgbClr val="FFFF99"/>
              </a:buClr>
              <a:buChar char="•"/>
              <a:defRPr sz="2400">
                <a:solidFill>
                  <a:srgbClr val="FFFF99"/>
                </a:solidFill>
                <a:latin typeface="+mn-lt"/>
              </a:defRPr>
            </a:lvl7pPr>
            <a:lvl8pPr marL="3082925" indent="-228600" algn="l" rtl="0" fontAlgn="base">
              <a:spcBef>
                <a:spcPct val="20000"/>
              </a:spcBef>
              <a:spcAft>
                <a:spcPct val="0"/>
              </a:spcAft>
              <a:buClr>
                <a:srgbClr val="FFFF99"/>
              </a:buClr>
              <a:buChar char="•"/>
              <a:defRPr sz="2400">
                <a:solidFill>
                  <a:srgbClr val="FFFF99"/>
                </a:solidFill>
                <a:latin typeface="+mn-lt"/>
              </a:defRPr>
            </a:lvl8pPr>
            <a:lvl9pPr marL="3540125" indent="-228600" algn="l" rtl="0" fontAlgn="base">
              <a:spcBef>
                <a:spcPct val="20000"/>
              </a:spcBef>
              <a:spcAft>
                <a:spcPct val="0"/>
              </a:spcAft>
              <a:buClr>
                <a:srgbClr val="FFFF99"/>
              </a:buClr>
              <a:buChar char="•"/>
              <a:defRPr sz="2400">
                <a:solidFill>
                  <a:srgbClr val="FFFF99"/>
                </a:solidFill>
                <a:latin typeface="+mn-lt"/>
              </a:defRPr>
            </a:lvl9pPr>
          </a:lstStyle>
          <a:p>
            <a:pPr eaLnBrk="1" hangingPunct="1">
              <a:buClr>
                <a:schemeClr val="accent3">
                  <a:lumMod val="75000"/>
                </a:schemeClr>
              </a:buClr>
              <a:defRPr/>
            </a:pPr>
            <a:r>
              <a:rPr lang="zh-CN" altLang="en-US" sz="2000" dirty="0" smtClean="0">
                <a:solidFill>
                  <a:schemeClr val="tx1"/>
                </a:solidFill>
                <a:latin typeface="+mn-ea"/>
              </a:rPr>
              <a:t>多种异构硬件</a:t>
            </a:r>
            <a:r>
              <a:rPr lang="zh-CN" altLang="en-US" sz="2000" dirty="0">
                <a:solidFill>
                  <a:schemeClr val="tx1"/>
                </a:solidFill>
                <a:latin typeface="+mn-ea"/>
              </a:rPr>
              <a:t>－普适计算</a:t>
            </a:r>
            <a:endParaRPr lang="zh-CN" altLang="en-US" sz="2000" dirty="0">
              <a:solidFill>
                <a:schemeClr val="tx1"/>
              </a:solidFill>
              <a:latin typeface="+mn-ea"/>
            </a:endParaRPr>
          </a:p>
          <a:p>
            <a:pPr eaLnBrk="1" hangingPunct="1">
              <a:buClr>
                <a:schemeClr val="accent3">
                  <a:lumMod val="75000"/>
                </a:schemeClr>
              </a:buClr>
              <a:defRPr/>
            </a:pPr>
            <a:r>
              <a:rPr lang="zh-CN" altLang="en-US" sz="2000" dirty="0" smtClean="0">
                <a:solidFill>
                  <a:schemeClr val="tx1"/>
                </a:solidFill>
                <a:latin typeface="+mn-ea"/>
              </a:rPr>
              <a:t>多种操作系统</a:t>
            </a:r>
            <a:endParaRPr lang="zh-CN" altLang="en-US" sz="2000" dirty="0">
              <a:solidFill>
                <a:schemeClr val="tx1"/>
              </a:solidFill>
              <a:latin typeface="+mn-ea"/>
            </a:endParaRPr>
          </a:p>
          <a:p>
            <a:pPr eaLnBrk="1" hangingPunct="1">
              <a:buClr>
                <a:schemeClr val="accent3">
                  <a:lumMod val="75000"/>
                </a:schemeClr>
              </a:buClr>
              <a:defRPr/>
            </a:pPr>
            <a:r>
              <a:rPr lang="zh-CN" altLang="en-US" sz="2000" dirty="0" smtClean="0">
                <a:solidFill>
                  <a:schemeClr val="tx1"/>
                </a:solidFill>
                <a:latin typeface="+mn-ea"/>
              </a:rPr>
              <a:t>多种编程语言</a:t>
            </a:r>
            <a:endParaRPr lang="en-US" altLang="zh-CN" sz="2000" dirty="0" smtClean="0">
              <a:solidFill>
                <a:schemeClr val="tx1"/>
              </a:solidFill>
              <a:latin typeface="+mn-ea"/>
            </a:endParaRPr>
          </a:p>
          <a:p>
            <a:pPr eaLnBrk="1" hangingPunct="1">
              <a:buClr>
                <a:schemeClr val="accent3">
                  <a:lumMod val="75000"/>
                </a:schemeClr>
              </a:buClr>
              <a:defRPr/>
            </a:pPr>
            <a:r>
              <a:rPr lang="zh-CN" altLang="en-US" sz="2000" dirty="0" smtClean="0">
                <a:solidFill>
                  <a:schemeClr val="tx1"/>
                </a:solidFill>
                <a:latin typeface="+mn-ea"/>
              </a:rPr>
              <a:t>高可信质量要求</a:t>
            </a:r>
            <a:endParaRPr lang="en-US" altLang="zh-CN" sz="2000" dirty="0" smtClean="0">
              <a:solidFill>
                <a:schemeClr val="tx1"/>
              </a:solidFill>
              <a:latin typeface="+mn-ea"/>
            </a:endParaRPr>
          </a:p>
          <a:p>
            <a:pPr eaLnBrk="1" hangingPunct="1">
              <a:buClr>
                <a:schemeClr val="accent3">
                  <a:lumMod val="75000"/>
                </a:schemeClr>
              </a:buClr>
              <a:defRPr/>
            </a:pPr>
            <a:r>
              <a:rPr lang="zh-CN" altLang="en-US" sz="2000" dirty="0" smtClean="0">
                <a:solidFill>
                  <a:schemeClr val="tx1"/>
                </a:solidFill>
                <a:latin typeface="+mn-ea"/>
              </a:rPr>
              <a:t>人机物融合</a:t>
            </a:r>
            <a:endParaRPr lang="en-US" altLang="zh-CN" sz="2000" dirty="0" smtClean="0">
              <a:solidFill>
                <a:schemeClr val="tx1"/>
              </a:solidFill>
              <a:latin typeface="+mn-ea"/>
            </a:endParaRPr>
          </a:p>
          <a:p>
            <a:pPr eaLnBrk="1" hangingPunct="1">
              <a:buClr>
                <a:schemeClr val="accent3">
                  <a:lumMod val="75000"/>
                </a:schemeClr>
              </a:buClr>
              <a:defRPr/>
            </a:pPr>
            <a:r>
              <a:rPr lang="zh-CN" altLang="en-US" sz="2000" dirty="0" smtClean="0">
                <a:solidFill>
                  <a:schemeClr val="tx1"/>
                </a:solidFill>
                <a:latin typeface="+mn-ea"/>
              </a:rPr>
              <a:t>持续演化，新技术涌现</a:t>
            </a:r>
            <a:endParaRPr lang="zh-CN" altLang="en-US" sz="2000" dirty="0">
              <a:solidFill>
                <a:schemeClr val="tx1"/>
              </a:solidFill>
              <a:latin typeface="+mn-ea"/>
            </a:endParaRPr>
          </a:p>
        </p:txBody>
      </p:sp>
      <p:sp>
        <p:nvSpPr>
          <p:cNvPr id="7" name="Rectangle 3"/>
          <p:cNvSpPr txBox="1">
            <a:spLocks noChangeArrowheads="1"/>
          </p:cNvSpPr>
          <p:nvPr/>
        </p:nvSpPr>
        <p:spPr bwMode="auto">
          <a:xfrm>
            <a:off x="7379076" y="4076700"/>
            <a:ext cx="4163786" cy="2134800"/>
          </a:xfrm>
          <a:prstGeom prst="rect">
            <a:avLst/>
          </a:prstGeom>
          <a:solidFill>
            <a:schemeClr val="bg2"/>
          </a:solidFill>
          <a:ln w="9525">
            <a:solidFill>
              <a:schemeClr val="accent2">
                <a:lumMod val="40000"/>
                <a:lumOff val="60000"/>
              </a:schemeClr>
            </a:solidFill>
            <a:miter lim="800000"/>
          </a:ln>
        </p:spPr>
        <p:txBody>
          <a:bodyPr lIns="107950" tIns="53975" rIns="107950" bIns="53975"/>
          <a:lstStyle>
            <a:lvl1pPr marL="339725" indent="-339725" algn="l" rtl="0" eaLnBrk="0" fontAlgn="base" hangingPunct="0">
              <a:spcBef>
                <a:spcPct val="10000"/>
              </a:spcBef>
              <a:spcAft>
                <a:spcPct val="0"/>
              </a:spcAft>
              <a:buClr>
                <a:srgbClr val="FFFF99"/>
              </a:buClr>
              <a:buFont typeface="Wingdings" panose="05000000000000000000" pitchFamily="2" charset="2"/>
              <a:buChar char="w"/>
              <a:defRPr sz="3200">
                <a:solidFill>
                  <a:srgbClr val="FFFF99"/>
                </a:solidFill>
                <a:latin typeface="+mn-lt"/>
                <a:ea typeface="+mn-ea"/>
                <a:cs typeface="+mn-cs"/>
              </a:defRPr>
            </a:lvl1pPr>
            <a:lvl2pPr marL="682625" indent="-228600" algn="l" rtl="0" eaLnBrk="0" fontAlgn="base" hangingPunct="0">
              <a:spcBef>
                <a:spcPct val="10000"/>
              </a:spcBef>
              <a:spcAft>
                <a:spcPct val="0"/>
              </a:spcAft>
              <a:buClr>
                <a:srgbClr val="DDDDDD"/>
              </a:buClr>
              <a:buFont typeface="Wingdings" panose="05000000000000000000" pitchFamily="2" charset="2"/>
              <a:buChar char="§"/>
              <a:defRPr sz="2800">
                <a:solidFill>
                  <a:srgbClr val="DDDDDD"/>
                </a:solidFill>
                <a:latin typeface="+mn-lt"/>
              </a:defRPr>
            </a:lvl2pPr>
            <a:lvl3pPr marL="1025525" indent="-228600" algn="l" rtl="0" eaLnBrk="0" fontAlgn="base" hangingPunct="0">
              <a:spcBef>
                <a:spcPct val="10000"/>
              </a:spcBef>
              <a:spcAft>
                <a:spcPct val="0"/>
              </a:spcAft>
              <a:buClr>
                <a:srgbClr val="73E1FF"/>
              </a:buClr>
              <a:buChar char="•"/>
              <a:defRPr sz="2800">
                <a:solidFill>
                  <a:srgbClr val="73E1FF"/>
                </a:solidFill>
                <a:latin typeface="+mn-lt"/>
              </a:defRPr>
            </a:lvl3pPr>
            <a:lvl4pPr marL="1368425" indent="-228600" algn="l" rtl="0" eaLnBrk="0" fontAlgn="base" hangingPunct="0">
              <a:spcBef>
                <a:spcPct val="10000"/>
              </a:spcBef>
              <a:spcAft>
                <a:spcPct val="0"/>
              </a:spcAft>
              <a:buClr>
                <a:srgbClr val="FFFF99"/>
              </a:buClr>
              <a:buFont typeface="Wingdings" panose="05000000000000000000" pitchFamily="2" charset="2"/>
              <a:buChar char="w"/>
              <a:defRPr sz="2400">
                <a:solidFill>
                  <a:srgbClr val="FFFF99"/>
                </a:solidFill>
                <a:latin typeface="+mn-lt"/>
              </a:defRPr>
            </a:lvl4pPr>
            <a:lvl5pPr marL="1711325" indent="-228600" algn="l" rtl="0" eaLnBrk="0" fontAlgn="base" hangingPunct="0">
              <a:spcBef>
                <a:spcPct val="20000"/>
              </a:spcBef>
              <a:spcAft>
                <a:spcPct val="0"/>
              </a:spcAft>
              <a:buClr>
                <a:srgbClr val="FFFF99"/>
              </a:buClr>
              <a:buChar char="•"/>
              <a:defRPr sz="2400">
                <a:solidFill>
                  <a:srgbClr val="FFFF99"/>
                </a:solidFill>
                <a:latin typeface="+mn-lt"/>
              </a:defRPr>
            </a:lvl5pPr>
            <a:lvl6pPr marL="2168525" indent="-228600" algn="l" rtl="0" fontAlgn="base">
              <a:spcBef>
                <a:spcPct val="20000"/>
              </a:spcBef>
              <a:spcAft>
                <a:spcPct val="0"/>
              </a:spcAft>
              <a:buClr>
                <a:srgbClr val="FFFF99"/>
              </a:buClr>
              <a:buChar char="•"/>
              <a:defRPr sz="2400">
                <a:solidFill>
                  <a:srgbClr val="FFFF99"/>
                </a:solidFill>
                <a:latin typeface="+mn-lt"/>
              </a:defRPr>
            </a:lvl6pPr>
            <a:lvl7pPr marL="2625725" indent="-228600" algn="l" rtl="0" fontAlgn="base">
              <a:spcBef>
                <a:spcPct val="20000"/>
              </a:spcBef>
              <a:spcAft>
                <a:spcPct val="0"/>
              </a:spcAft>
              <a:buClr>
                <a:srgbClr val="FFFF99"/>
              </a:buClr>
              <a:buChar char="•"/>
              <a:defRPr sz="2400">
                <a:solidFill>
                  <a:srgbClr val="FFFF99"/>
                </a:solidFill>
                <a:latin typeface="+mn-lt"/>
              </a:defRPr>
            </a:lvl7pPr>
            <a:lvl8pPr marL="3082925" indent="-228600" algn="l" rtl="0" fontAlgn="base">
              <a:spcBef>
                <a:spcPct val="20000"/>
              </a:spcBef>
              <a:spcAft>
                <a:spcPct val="0"/>
              </a:spcAft>
              <a:buClr>
                <a:srgbClr val="FFFF99"/>
              </a:buClr>
              <a:buChar char="•"/>
              <a:defRPr sz="2400">
                <a:solidFill>
                  <a:srgbClr val="FFFF99"/>
                </a:solidFill>
                <a:latin typeface="+mn-lt"/>
              </a:defRPr>
            </a:lvl8pPr>
            <a:lvl9pPr marL="3540125" indent="-228600" algn="l" rtl="0" fontAlgn="base">
              <a:spcBef>
                <a:spcPct val="20000"/>
              </a:spcBef>
              <a:spcAft>
                <a:spcPct val="0"/>
              </a:spcAft>
              <a:buClr>
                <a:srgbClr val="FFFF99"/>
              </a:buClr>
              <a:buChar char="•"/>
              <a:defRPr sz="2400">
                <a:solidFill>
                  <a:srgbClr val="FFFF99"/>
                </a:solidFill>
                <a:latin typeface="+mn-lt"/>
              </a:defRPr>
            </a:lvl9pPr>
          </a:lstStyle>
          <a:p>
            <a:pPr eaLnBrk="1" hangingPunct="1">
              <a:buClr>
                <a:schemeClr val="accent3">
                  <a:lumMod val="75000"/>
                </a:schemeClr>
              </a:buClr>
              <a:defRPr/>
            </a:pPr>
            <a:r>
              <a:rPr lang="en-US" altLang="zh-CN" sz="2000" dirty="0">
                <a:solidFill>
                  <a:schemeClr val="tx1"/>
                </a:solidFill>
                <a:latin typeface="+mn-ea"/>
              </a:rPr>
              <a:t>1960s F-117</a:t>
            </a:r>
            <a:r>
              <a:rPr lang="zh-CN" altLang="en-US" sz="2000" dirty="0">
                <a:solidFill>
                  <a:schemeClr val="tx1"/>
                </a:solidFill>
                <a:latin typeface="+mn-ea"/>
              </a:rPr>
              <a:t>飞机程序</a:t>
            </a:r>
            <a:r>
              <a:rPr lang="en-US" altLang="zh-CN" sz="2000" dirty="0">
                <a:solidFill>
                  <a:schemeClr val="tx1"/>
                </a:solidFill>
                <a:latin typeface="+mn-ea"/>
              </a:rPr>
              <a:t>10</a:t>
            </a:r>
            <a:r>
              <a:rPr lang="zh-CN" altLang="en-US" sz="2000" dirty="0">
                <a:solidFill>
                  <a:schemeClr val="tx1"/>
                </a:solidFill>
                <a:latin typeface="+mn-ea"/>
              </a:rPr>
              <a:t>万行</a:t>
            </a:r>
            <a:endParaRPr lang="zh-CN" altLang="en-US" sz="2000" dirty="0">
              <a:solidFill>
                <a:schemeClr val="tx1"/>
              </a:solidFill>
              <a:latin typeface="+mn-ea"/>
            </a:endParaRPr>
          </a:p>
          <a:p>
            <a:pPr eaLnBrk="1" hangingPunct="1">
              <a:buClr>
                <a:schemeClr val="accent3">
                  <a:lumMod val="75000"/>
                </a:schemeClr>
              </a:buClr>
              <a:defRPr/>
            </a:pPr>
            <a:r>
              <a:rPr lang="en-US" altLang="zh-CN" sz="2000" dirty="0">
                <a:solidFill>
                  <a:schemeClr val="tx1"/>
                </a:solidFill>
                <a:latin typeface="+mn-ea"/>
              </a:rPr>
              <a:t>1970s P-3C </a:t>
            </a:r>
            <a:r>
              <a:rPr lang="zh-CN" altLang="en-US" sz="2000" dirty="0">
                <a:solidFill>
                  <a:schemeClr val="tx1"/>
                </a:solidFill>
                <a:latin typeface="+mn-ea"/>
              </a:rPr>
              <a:t>飞机程序</a:t>
            </a:r>
            <a:r>
              <a:rPr lang="en-US" altLang="zh-CN" sz="2000" dirty="0">
                <a:solidFill>
                  <a:schemeClr val="tx1"/>
                </a:solidFill>
                <a:latin typeface="+mn-ea"/>
              </a:rPr>
              <a:t>50</a:t>
            </a:r>
            <a:r>
              <a:rPr lang="zh-CN" altLang="en-US" sz="2000" dirty="0">
                <a:solidFill>
                  <a:schemeClr val="tx1"/>
                </a:solidFill>
                <a:latin typeface="+mn-ea"/>
              </a:rPr>
              <a:t>万行</a:t>
            </a:r>
            <a:endParaRPr lang="zh-CN" altLang="en-US" sz="2000" dirty="0">
              <a:solidFill>
                <a:schemeClr val="tx1"/>
              </a:solidFill>
              <a:latin typeface="+mn-ea"/>
            </a:endParaRPr>
          </a:p>
          <a:p>
            <a:pPr eaLnBrk="1" hangingPunct="1">
              <a:buClr>
                <a:schemeClr val="accent3">
                  <a:lumMod val="75000"/>
                </a:schemeClr>
              </a:buClr>
              <a:defRPr/>
            </a:pPr>
            <a:r>
              <a:rPr lang="en-US" altLang="zh-CN" sz="2000" dirty="0">
                <a:solidFill>
                  <a:schemeClr val="tx1"/>
                </a:solidFill>
                <a:latin typeface="+mn-ea"/>
              </a:rPr>
              <a:t>1980s B-1B  </a:t>
            </a:r>
            <a:r>
              <a:rPr lang="zh-CN" altLang="en-US" sz="2000" dirty="0">
                <a:solidFill>
                  <a:schemeClr val="tx1"/>
                </a:solidFill>
                <a:latin typeface="+mn-ea"/>
              </a:rPr>
              <a:t>飞机程序</a:t>
            </a:r>
            <a:r>
              <a:rPr lang="en-US" altLang="zh-CN" sz="2000" dirty="0">
                <a:solidFill>
                  <a:schemeClr val="tx1"/>
                </a:solidFill>
                <a:latin typeface="+mn-ea"/>
              </a:rPr>
              <a:t>100</a:t>
            </a:r>
            <a:r>
              <a:rPr lang="zh-CN" altLang="en-US" sz="2000" dirty="0">
                <a:solidFill>
                  <a:schemeClr val="tx1"/>
                </a:solidFill>
                <a:latin typeface="+mn-ea"/>
              </a:rPr>
              <a:t>万行</a:t>
            </a:r>
            <a:endParaRPr lang="zh-CN" altLang="en-US" sz="2000" dirty="0">
              <a:solidFill>
                <a:schemeClr val="tx1"/>
              </a:solidFill>
              <a:latin typeface="+mn-ea"/>
            </a:endParaRPr>
          </a:p>
          <a:p>
            <a:pPr eaLnBrk="1" hangingPunct="1">
              <a:buClr>
                <a:schemeClr val="accent3">
                  <a:lumMod val="75000"/>
                </a:schemeClr>
              </a:buClr>
              <a:defRPr/>
            </a:pPr>
            <a:r>
              <a:rPr lang="zh-CN" altLang="en-US" sz="2000" dirty="0" smtClean="0">
                <a:solidFill>
                  <a:schemeClr val="tx1"/>
                </a:solidFill>
                <a:latin typeface="+mn-ea"/>
              </a:rPr>
              <a:t>现代化</a:t>
            </a:r>
            <a:r>
              <a:rPr lang="zh-CN" altLang="en-US" sz="2000" dirty="0">
                <a:solidFill>
                  <a:schemeClr val="tx1"/>
                </a:solidFill>
                <a:latin typeface="+mn-ea"/>
              </a:rPr>
              <a:t>作战飞机约</a:t>
            </a:r>
            <a:r>
              <a:rPr lang="en-US" altLang="zh-CN" sz="2000" dirty="0">
                <a:solidFill>
                  <a:schemeClr val="tx1"/>
                </a:solidFill>
                <a:latin typeface="+mn-ea"/>
              </a:rPr>
              <a:t>2500</a:t>
            </a:r>
            <a:r>
              <a:rPr lang="zh-CN" altLang="en-US" sz="2000" dirty="0">
                <a:solidFill>
                  <a:schemeClr val="tx1"/>
                </a:solidFill>
                <a:latin typeface="+mn-ea"/>
              </a:rPr>
              <a:t>万行</a:t>
            </a:r>
            <a:endParaRPr lang="zh-CN" altLang="en-US" sz="2000" dirty="0">
              <a:solidFill>
                <a:schemeClr val="tx1"/>
              </a:solidFill>
              <a:latin typeface="+mn-ea"/>
            </a:endParaRPr>
          </a:p>
          <a:p>
            <a:pPr eaLnBrk="1" hangingPunct="1">
              <a:buClr>
                <a:schemeClr val="accent3">
                  <a:lumMod val="75000"/>
                </a:schemeClr>
              </a:buClr>
              <a:defRPr/>
            </a:pPr>
            <a:r>
              <a:rPr lang="zh-CN" altLang="en-US" sz="2000" dirty="0">
                <a:solidFill>
                  <a:schemeClr val="tx1"/>
                </a:solidFill>
                <a:latin typeface="+mn-ea"/>
              </a:rPr>
              <a:t>宙斯盾驱逐舰约需</a:t>
            </a:r>
            <a:r>
              <a:rPr lang="en-US" altLang="zh-CN" sz="2000" dirty="0">
                <a:solidFill>
                  <a:schemeClr val="tx1"/>
                </a:solidFill>
                <a:latin typeface="+mn-ea"/>
              </a:rPr>
              <a:t>5000</a:t>
            </a:r>
            <a:r>
              <a:rPr lang="zh-CN" altLang="en-US" sz="2000" dirty="0">
                <a:solidFill>
                  <a:schemeClr val="tx1"/>
                </a:solidFill>
                <a:latin typeface="+mn-ea"/>
              </a:rPr>
              <a:t>万行</a:t>
            </a:r>
            <a:endParaRPr lang="zh-CN" altLang="en-US" sz="2000" dirty="0">
              <a:solidFill>
                <a:schemeClr val="tx1"/>
              </a:solidFill>
              <a:latin typeface="+mn-ea"/>
            </a:endParaRPr>
          </a:p>
          <a:p>
            <a:pPr eaLnBrk="1" hangingPunct="1">
              <a:buClr>
                <a:schemeClr val="accent3">
                  <a:lumMod val="75000"/>
                </a:schemeClr>
              </a:buClr>
              <a:defRPr/>
            </a:pPr>
            <a:r>
              <a:rPr lang="zh-CN" altLang="en-US" sz="2000" dirty="0">
                <a:solidFill>
                  <a:schemeClr val="tx1"/>
                </a:solidFill>
                <a:latin typeface="+mn-ea"/>
              </a:rPr>
              <a:t>现代汽车中有数亿行的</a:t>
            </a:r>
            <a:r>
              <a:rPr lang="zh-CN" altLang="en-US" sz="2000" dirty="0" smtClean="0">
                <a:solidFill>
                  <a:schemeClr val="tx1"/>
                </a:solidFill>
                <a:latin typeface="+mn-ea"/>
              </a:rPr>
              <a:t>软件</a:t>
            </a:r>
            <a:endParaRPr lang="zh-CN" altLang="en-US" sz="2000" dirty="0">
              <a:solidFill>
                <a:schemeClr val="tx1"/>
              </a:solidFill>
              <a:latin typeface="+mn-ea"/>
            </a:endParaRPr>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3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315">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315">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3315">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3315">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3315">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331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uiExpand="1" build="p"/>
      <p:bldP spid="6" grpId="0" animBg="1" uiExpand="1"/>
      <p:bldP spid="7" grpId="0" animBg="1" uiExpan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软件危机的出现</a:t>
            </a:r>
            <a:endParaRPr lang="zh-CN" altLang="en-US" dirty="0"/>
          </a:p>
        </p:txBody>
      </p:sp>
      <p:sp>
        <p:nvSpPr>
          <p:cNvPr id="4" name="灯片编号占位符 3"/>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14" name="矩形 13"/>
          <p:cNvSpPr/>
          <p:nvPr/>
        </p:nvSpPr>
        <p:spPr>
          <a:xfrm>
            <a:off x="982638" y="1557146"/>
            <a:ext cx="2772308" cy="1534172"/>
          </a:xfrm>
          <a:prstGeom prst="rect">
            <a:avLst/>
          </a:prstGeom>
          <a:solidFill>
            <a:srgbClr val="0000BF">
              <a:lumMod val="50000"/>
            </a:srgbClr>
          </a:solidFill>
          <a:ln w="9525" cap="flat" cmpd="sng" algn="ctr">
            <a:solidFill>
              <a:srgbClr val="0000BF">
                <a:shade val="95000"/>
                <a:satMod val="105000"/>
              </a:srgbClr>
            </a:solidFill>
            <a:prstDash val="solid"/>
          </a:ln>
          <a:effectLst>
            <a:outerShdw blurRad="40000" dist="23000" dir="5400000" rotWithShape="0">
              <a:srgbClr val="000000">
                <a:alpha val="35000"/>
              </a:srgbClr>
            </a:outerShdw>
          </a:effectLst>
        </p:spPr>
        <p:txBody>
          <a:bodyPr vertOverflow="overflow" horzOverflow="overflow" vert="horz" wrap="square" numCol="1" spcCol="0" rtlCol="0" fromWordArt="0" anchor="ctr" anchorCtr="0" forceAA="0" compatLnSpc="1">
            <a:noAutofit/>
          </a:bodyPr>
          <a:lstStyle/>
          <a:p>
            <a:pPr marL="0" marR="0" lvl="0" indent="0" algn="ctr" defTabSz="914400" eaLnBrk="0" fontAlgn="base" latinLnBrk="0" hangingPunct="0">
              <a:lnSpc>
                <a:spcPct val="100000"/>
              </a:lnSpc>
              <a:spcBef>
                <a:spcPct val="0"/>
              </a:spcBef>
              <a:spcAft>
                <a:spcPct val="0"/>
              </a:spcAft>
              <a:buClrTx/>
              <a:buSzTx/>
              <a:buFontTx/>
              <a:buNone/>
              <a:defRPr/>
            </a:pPr>
            <a:r>
              <a:rPr kumimoji="0" lang="zh-CN" altLang="en-US" sz="24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rPr>
              <a:t>作坊式和手工式的个体编程和创作</a:t>
            </a:r>
            <a:endParaRPr kumimoji="0" lang="zh-CN" altLang="en-US" sz="24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5" name="箭头: 右 4"/>
          <p:cNvSpPr/>
          <p:nvPr/>
        </p:nvSpPr>
        <p:spPr>
          <a:xfrm rot="19795068">
            <a:off x="4442589" y="3847591"/>
            <a:ext cx="1734832" cy="1236330"/>
          </a:xfrm>
          <a:prstGeom prst="rightArrow">
            <a:avLst/>
          </a:prstGeom>
          <a:noFill/>
          <a:ln w="25400" cap="flat" cmpd="sng" algn="ctr">
            <a:solidFill>
              <a:sysClr val="windowText" lastClr="000000"/>
            </a:solidFill>
            <a:prstDash val="solid"/>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2400" b="1" i="0" u="none" strike="noStrike" kern="0" cap="none" spc="0" normalizeH="0" baseline="0" noProof="0" smtClean="0">
              <a:ln>
                <a:noFill/>
              </a:ln>
              <a:solidFill>
                <a:prstClr val="black"/>
              </a:solidFill>
              <a:effectLst/>
              <a:uLnTx/>
              <a:uFillTx/>
              <a:latin typeface="Verdana" panose="020B0604030504040204"/>
              <a:ea typeface="微软雅黑" panose="020B0503020204020204" pitchFamily="34" charset="-122"/>
              <a:cs typeface="+mn-cs"/>
            </a:endParaRPr>
          </a:p>
        </p:txBody>
      </p:sp>
      <p:sp>
        <p:nvSpPr>
          <p:cNvPr id="16" name="矩形 15"/>
          <p:cNvSpPr/>
          <p:nvPr/>
        </p:nvSpPr>
        <p:spPr>
          <a:xfrm>
            <a:off x="982638" y="4077072"/>
            <a:ext cx="2772308" cy="1534171"/>
          </a:xfrm>
          <a:prstGeom prst="rect">
            <a:avLst/>
          </a:prstGeom>
          <a:solidFill>
            <a:srgbClr val="0000BF">
              <a:lumMod val="50000"/>
            </a:srgbClr>
          </a:solidFill>
          <a:ln w="9525" cap="flat" cmpd="sng" algn="ctr">
            <a:solidFill>
              <a:srgbClr val="0000BF">
                <a:shade val="95000"/>
                <a:satMod val="105000"/>
              </a:srgbClr>
            </a:solidFill>
            <a:prstDash val="solid"/>
          </a:ln>
          <a:effectLst>
            <a:outerShdw blurRad="40000" dist="23000" dir="5400000" rotWithShape="0">
              <a:srgbClr val="000000">
                <a:alpha val="35000"/>
              </a:srgbClr>
            </a:outerShdw>
          </a:effectLst>
        </p:spPr>
        <p:txBody>
          <a:bodyPr vertOverflow="overflow" horzOverflow="overflow" vert="horz" wrap="square" numCol="1" spcCol="0" rtlCol="0" fromWordArt="0" anchor="ctr" anchorCtr="0" forceAA="0" compatLnSpc="1">
            <a:noAutofit/>
          </a:bodyPr>
          <a:lstStyle/>
          <a:p>
            <a:pPr marL="0" marR="0" lvl="0" indent="0" algn="ctr" defTabSz="914400" eaLnBrk="0" fontAlgn="base" latinLnBrk="0" hangingPunct="0">
              <a:lnSpc>
                <a:spcPct val="100000"/>
              </a:lnSpc>
              <a:spcBef>
                <a:spcPct val="0"/>
              </a:spcBef>
              <a:spcAft>
                <a:spcPct val="0"/>
              </a:spcAft>
              <a:buClrTx/>
              <a:buSzTx/>
              <a:buFontTx/>
              <a:buNone/>
              <a:defRPr/>
            </a:pPr>
            <a:r>
              <a:rPr kumimoji="0" lang="zh-CN" altLang="en-US" sz="24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rPr>
              <a:t>大规模和复杂</a:t>
            </a:r>
            <a:endParaRPr kumimoji="0" lang="en-US" altLang="zh-CN" sz="24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zh-CN" altLang="en-US" sz="24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rPr>
              <a:t>软件开发要求</a:t>
            </a:r>
            <a:endParaRPr kumimoji="0" lang="zh-CN" altLang="en-US" sz="24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7" name="矩形 16"/>
          <p:cNvSpPr/>
          <p:nvPr/>
        </p:nvSpPr>
        <p:spPr>
          <a:xfrm>
            <a:off x="6442509" y="2361407"/>
            <a:ext cx="2772308" cy="2016224"/>
          </a:xfrm>
          <a:prstGeom prst="rect">
            <a:avLst/>
          </a:prstGeom>
          <a:solidFill>
            <a:srgbClr val="C00000"/>
          </a:solidFill>
          <a:ln w="9525" cap="flat" cmpd="sng" algn="ctr">
            <a:noFill/>
            <a:prstDash val="solid"/>
          </a:ln>
          <a:effectLst>
            <a:outerShdw blurRad="40000" dist="23000" dir="5400000" rotWithShape="0">
              <a:srgbClr val="000000">
                <a:alpha val="35000"/>
              </a:srgbClr>
            </a:outerShdw>
          </a:effectLst>
        </p:spPr>
        <p:txBody>
          <a:bodyPr vertOverflow="overflow" horzOverflow="overflow" vert="horz" wrap="square" numCol="1" spcCol="0" rtlCol="0" fromWordArt="0" anchor="ctr" anchorCtr="0" forceAA="0" compatLnSpc="1">
            <a:noAutofit/>
          </a:bodyPr>
          <a:lstStyle/>
          <a:p>
            <a:pPr marL="0" marR="0" lvl="0" indent="0" algn="ctr" defTabSz="914400" eaLnBrk="0" fontAlgn="base" latinLnBrk="0" hangingPunct="0">
              <a:lnSpc>
                <a:spcPct val="100000"/>
              </a:lnSpc>
              <a:spcBef>
                <a:spcPct val="0"/>
              </a:spcBef>
              <a:spcAft>
                <a:spcPct val="0"/>
              </a:spcAft>
              <a:buClrTx/>
              <a:buSzTx/>
              <a:buFontTx/>
              <a:buNone/>
              <a:defRPr/>
            </a:pPr>
            <a:r>
              <a:rPr kumimoji="1" lang="zh-CN" altLang="en-US" sz="28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rPr>
              <a:t>软件危机</a:t>
            </a:r>
            <a:endParaRPr kumimoji="1" lang="zh-CN" altLang="en-US" sz="28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8" name="箭头: 右 10"/>
          <p:cNvSpPr/>
          <p:nvPr/>
        </p:nvSpPr>
        <p:spPr>
          <a:xfrm rot="924201">
            <a:off x="4382158" y="1877274"/>
            <a:ext cx="1759907" cy="1236330"/>
          </a:xfrm>
          <a:prstGeom prst="rightArrow">
            <a:avLst/>
          </a:prstGeom>
          <a:noFill/>
          <a:ln w="25400" cap="flat" cmpd="sng" algn="ctr">
            <a:solidFill>
              <a:sysClr val="windowText" lastClr="000000"/>
            </a:solidFill>
            <a:prstDash val="solid"/>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2400" b="1" i="0" u="none" strike="noStrike" kern="0" cap="none" spc="0" normalizeH="0" baseline="0" noProof="0" smtClean="0">
              <a:ln>
                <a:noFill/>
              </a:ln>
              <a:solidFill>
                <a:prstClr val="black"/>
              </a:solidFill>
              <a:effectLst/>
              <a:uLnTx/>
              <a:uFillTx/>
              <a:latin typeface="Verdana" panose="020B0604030504040204"/>
              <a:ea typeface="微软雅黑" panose="020B0503020204020204" pitchFamily="34" charset="-122"/>
              <a:cs typeface="+mn-cs"/>
            </a:endParaRPr>
          </a:p>
        </p:txBody>
      </p:sp>
      <p:sp>
        <p:nvSpPr>
          <p:cNvPr id="19" name="文本框 18"/>
          <p:cNvSpPr txBox="1"/>
          <p:nvPr/>
        </p:nvSpPr>
        <p:spPr>
          <a:xfrm>
            <a:off x="9304178" y="2324232"/>
            <a:ext cx="2962859" cy="2246769"/>
          </a:xfrm>
          <a:prstGeom prst="rect">
            <a:avLst/>
          </a:prstGeom>
          <a:noFill/>
        </p:spPr>
        <p:txBody>
          <a:bodyPr wrap="square">
            <a:spAutoFit/>
          </a:bodyPr>
          <a:lstStyle/>
          <a:p>
            <a:pPr marL="457200" indent="-457200" eaLnBrk="0" fontAlgn="base" hangingPunct="0">
              <a:spcBef>
                <a:spcPct val="0"/>
              </a:spcBef>
              <a:spcAft>
                <a:spcPct val="0"/>
              </a:spcAft>
              <a:buFont typeface="Wingdings" panose="05000000000000000000" pitchFamily="2" charset="2"/>
              <a:buChar char="Ø"/>
            </a:pPr>
            <a:r>
              <a:rPr lang="zh-CN" altLang="en-US" sz="2800" b="1" dirty="0">
                <a:solidFill>
                  <a:srgbClr val="EB7C1F"/>
                </a:solidFill>
                <a:latin typeface="微软雅黑" panose="020B0503020204020204" pitchFamily="34" charset="-122"/>
              </a:rPr>
              <a:t>进度经常延迟</a:t>
            </a:r>
            <a:endParaRPr lang="en-US" altLang="zh-CN" sz="2800" b="1" dirty="0">
              <a:solidFill>
                <a:srgbClr val="EB7C1F"/>
              </a:solidFill>
              <a:latin typeface="微软雅黑" panose="020B0503020204020204" pitchFamily="34" charset="-122"/>
            </a:endParaRPr>
          </a:p>
          <a:p>
            <a:pPr marL="457200" indent="-457200" eaLnBrk="0" fontAlgn="base" hangingPunct="0">
              <a:spcBef>
                <a:spcPct val="0"/>
              </a:spcBef>
              <a:spcAft>
                <a:spcPct val="0"/>
              </a:spcAft>
              <a:buFont typeface="Wingdings" panose="05000000000000000000" pitchFamily="2" charset="2"/>
              <a:buChar char="Ø"/>
            </a:pPr>
            <a:r>
              <a:rPr lang="zh-CN" altLang="en-US" sz="2800" b="1" dirty="0">
                <a:solidFill>
                  <a:srgbClr val="EB7C1F"/>
                </a:solidFill>
                <a:latin typeface="微软雅黑" panose="020B0503020204020204" pitchFamily="34" charset="-122"/>
              </a:rPr>
              <a:t>质量无法保证</a:t>
            </a:r>
            <a:endParaRPr lang="en-US" altLang="zh-CN" sz="2800" b="1" dirty="0">
              <a:solidFill>
                <a:srgbClr val="EB7C1F"/>
              </a:solidFill>
              <a:latin typeface="微软雅黑" panose="020B0503020204020204" pitchFamily="34" charset="-122"/>
            </a:endParaRPr>
          </a:p>
          <a:p>
            <a:pPr marL="457200" indent="-457200" eaLnBrk="0" fontAlgn="base" hangingPunct="0">
              <a:spcBef>
                <a:spcPct val="0"/>
              </a:spcBef>
              <a:spcAft>
                <a:spcPct val="0"/>
              </a:spcAft>
              <a:buFont typeface="Wingdings" panose="05000000000000000000" pitchFamily="2" charset="2"/>
              <a:buChar char="Ø"/>
            </a:pPr>
            <a:r>
              <a:rPr lang="zh-CN" altLang="en-US" sz="2800" b="1" dirty="0">
                <a:solidFill>
                  <a:srgbClr val="EB7C1F"/>
                </a:solidFill>
                <a:latin typeface="微软雅黑" panose="020B0503020204020204" pitchFamily="34" charset="-122"/>
              </a:rPr>
              <a:t>成本超出预算</a:t>
            </a:r>
            <a:endParaRPr lang="zh-CN" altLang="en-US" sz="2800" b="1" dirty="0">
              <a:solidFill>
                <a:srgbClr val="EB7C1F"/>
              </a:solidFill>
              <a:latin typeface="微软雅黑" panose="020B0503020204020204" pitchFamily="34" charset="-122"/>
            </a:endParaRPr>
          </a:p>
          <a:p>
            <a:pPr marL="457200" indent="-457200" eaLnBrk="0" fontAlgn="base" hangingPunct="0">
              <a:spcBef>
                <a:spcPct val="0"/>
              </a:spcBef>
              <a:spcAft>
                <a:spcPct val="0"/>
              </a:spcAft>
              <a:buFont typeface="Wingdings" panose="05000000000000000000" pitchFamily="2" charset="2"/>
              <a:buChar char="Ø"/>
            </a:pPr>
            <a:r>
              <a:rPr lang="zh-CN" altLang="en-US" sz="2800" b="1" dirty="0">
                <a:solidFill>
                  <a:srgbClr val="EB7C1F"/>
                </a:solidFill>
                <a:latin typeface="微软雅黑" panose="020B0503020204020204" pitchFamily="34" charset="-122"/>
              </a:rPr>
              <a:t>软件维护困难</a:t>
            </a:r>
            <a:endParaRPr lang="en-US" altLang="zh-CN" sz="2800" b="1" dirty="0">
              <a:solidFill>
                <a:srgbClr val="EB7C1F"/>
              </a:solidFill>
              <a:latin typeface="微软雅黑" panose="020B0503020204020204" pitchFamily="34" charset="-122"/>
            </a:endParaRPr>
          </a:p>
          <a:p>
            <a:pPr marL="457200" indent="-457200" eaLnBrk="0" fontAlgn="base" hangingPunct="0">
              <a:spcBef>
                <a:spcPct val="0"/>
              </a:spcBef>
              <a:spcAft>
                <a:spcPct val="0"/>
              </a:spcAft>
              <a:buFont typeface="Wingdings" panose="05000000000000000000" pitchFamily="2" charset="2"/>
              <a:buChar char="Ø"/>
            </a:pPr>
            <a:r>
              <a:rPr lang="zh-CN" altLang="en-US" sz="2800" b="1" dirty="0">
                <a:solidFill>
                  <a:srgbClr val="EB7C1F"/>
                </a:solidFill>
                <a:latin typeface="微软雅黑" panose="020B0503020204020204" pitchFamily="34" charset="-122"/>
              </a:rPr>
              <a:t>失败风险很大</a:t>
            </a:r>
            <a:endParaRPr lang="en-US" altLang="zh-CN" sz="2800" dirty="0">
              <a:solidFill>
                <a:srgbClr val="EB7C1F"/>
              </a:solidFill>
              <a:latin typeface="微软雅黑" panose="020B0503020204020204" pitchFamily="34" charset="-122"/>
            </a:endParaRPr>
          </a:p>
        </p:txBody>
      </p:sp>
      <p:sp>
        <p:nvSpPr>
          <p:cNvPr id="20" name="文本框 19"/>
          <p:cNvSpPr txBox="1"/>
          <p:nvPr/>
        </p:nvSpPr>
        <p:spPr>
          <a:xfrm>
            <a:off x="117926" y="1908733"/>
            <a:ext cx="803425" cy="830997"/>
          </a:xfrm>
          <a:prstGeom prst="rect">
            <a:avLst/>
          </a:prstGeom>
          <a:noFill/>
        </p:spPr>
        <p:txBody>
          <a:bodyPr wrap="none" rtlCol="0">
            <a:spAutoFit/>
          </a:bodyPr>
          <a:lstStyle/>
          <a:p>
            <a:pPr eaLnBrk="0" fontAlgn="base" hangingPunct="0">
              <a:spcBef>
                <a:spcPct val="0"/>
              </a:spcBef>
              <a:spcAft>
                <a:spcPct val="0"/>
              </a:spcAft>
            </a:pPr>
            <a:r>
              <a:rPr lang="zh-CN" altLang="en-US" sz="2400" b="1" dirty="0">
                <a:solidFill>
                  <a:srgbClr val="EB7C1F"/>
                </a:solidFill>
                <a:latin typeface="微软雅黑" panose="020B0503020204020204" pitchFamily="34" charset="-122"/>
              </a:rPr>
              <a:t>开发</a:t>
            </a:r>
            <a:endParaRPr lang="en-US" altLang="zh-CN" sz="2400" b="1" dirty="0">
              <a:solidFill>
                <a:srgbClr val="EB7C1F"/>
              </a:solidFill>
              <a:latin typeface="微软雅黑" panose="020B0503020204020204" pitchFamily="34" charset="-122"/>
            </a:endParaRPr>
          </a:p>
          <a:p>
            <a:pPr eaLnBrk="0" fontAlgn="base" hangingPunct="0">
              <a:spcBef>
                <a:spcPct val="0"/>
              </a:spcBef>
              <a:spcAft>
                <a:spcPct val="0"/>
              </a:spcAft>
            </a:pPr>
            <a:r>
              <a:rPr lang="zh-CN" altLang="en-US" sz="2400" b="1" dirty="0">
                <a:solidFill>
                  <a:srgbClr val="EB7C1F"/>
                </a:solidFill>
                <a:latin typeface="微软雅黑" panose="020B0503020204020204" pitchFamily="34" charset="-122"/>
              </a:rPr>
              <a:t>手段</a:t>
            </a:r>
            <a:endParaRPr lang="zh-CN" altLang="en-US" sz="2400" b="1" dirty="0">
              <a:solidFill>
                <a:srgbClr val="EB7C1F"/>
              </a:solidFill>
              <a:latin typeface="微软雅黑" panose="020B0503020204020204" pitchFamily="34" charset="-122"/>
            </a:endParaRPr>
          </a:p>
        </p:txBody>
      </p:sp>
      <p:sp>
        <p:nvSpPr>
          <p:cNvPr id="21" name="文本框 20"/>
          <p:cNvSpPr txBox="1"/>
          <p:nvPr/>
        </p:nvSpPr>
        <p:spPr>
          <a:xfrm>
            <a:off x="148877" y="4401108"/>
            <a:ext cx="800219" cy="830997"/>
          </a:xfrm>
          <a:prstGeom prst="rect">
            <a:avLst/>
          </a:prstGeom>
          <a:noFill/>
        </p:spPr>
        <p:txBody>
          <a:bodyPr wrap="none" rtlCol="0">
            <a:spAutoFit/>
          </a:bodyPr>
          <a:lstStyle/>
          <a:p>
            <a:pPr eaLnBrk="0" fontAlgn="base" hangingPunct="0">
              <a:spcBef>
                <a:spcPct val="0"/>
              </a:spcBef>
              <a:spcAft>
                <a:spcPct val="0"/>
              </a:spcAft>
            </a:pPr>
            <a:r>
              <a:rPr lang="zh-CN" altLang="en-US" sz="2400" b="1" dirty="0">
                <a:solidFill>
                  <a:srgbClr val="EB7C1F"/>
                </a:solidFill>
                <a:latin typeface="微软雅黑" panose="020B0503020204020204" pitchFamily="34" charset="-122"/>
              </a:rPr>
              <a:t>实际</a:t>
            </a:r>
            <a:endParaRPr lang="en-US" altLang="zh-CN" sz="2400" b="1" dirty="0">
              <a:solidFill>
                <a:srgbClr val="EB7C1F"/>
              </a:solidFill>
              <a:latin typeface="微软雅黑" panose="020B0503020204020204" pitchFamily="34" charset="-122"/>
            </a:endParaRPr>
          </a:p>
          <a:p>
            <a:pPr eaLnBrk="0" fontAlgn="base" hangingPunct="0">
              <a:spcBef>
                <a:spcPct val="0"/>
              </a:spcBef>
              <a:spcAft>
                <a:spcPct val="0"/>
              </a:spcAft>
            </a:pPr>
            <a:r>
              <a:rPr lang="zh-CN" altLang="en-US" sz="2400" b="1" dirty="0">
                <a:solidFill>
                  <a:srgbClr val="EB7C1F"/>
                </a:solidFill>
                <a:latin typeface="微软雅黑" panose="020B0503020204020204" pitchFamily="34" charset="-122"/>
              </a:rPr>
              <a:t>需求</a:t>
            </a:r>
            <a:endParaRPr lang="zh-CN" altLang="en-US" sz="2400" b="1" dirty="0">
              <a:solidFill>
                <a:srgbClr val="EB7C1F"/>
              </a:solidFill>
              <a:latin typeface="微软雅黑" panose="020B0503020204020204" pitchFamily="34" charset="-122"/>
            </a:endParaRPr>
          </a:p>
        </p:txBody>
      </p:sp>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676535" y="4761148"/>
            <a:ext cx="2304256" cy="1537317"/>
          </a:xfrm>
          <a:prstGeom prst="rect">
            <a:avLst/>
          </a:prstGeom>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标题 1"/>
          <p:cNvSpPr>
            <a:spLocks noGrp="1"/>
          </p:cNvSpPr>
          <p:nvPr>
            <p:ph type="title"/>
          </p:nvPr>
        </p:nvSpPr>
        <p:spPr/>
        <p:txBody>
          <a:bodyPr/>
          <a:lstStyle/>
          <a:p>
            <a:r>
              <a:rPr lang="zh-CN" altLang="en-US" dirty="0" smtClean="0"/>
              <a:t>软件项目成功率的调查</a:t>
            </a:r>
            <a:endParaRPr lang="zh-CN" altLang="en-US" dirty="0" smtClean="0"/>
          </a:p>
        </p:txBody>
      </p:sp>
      <p:sp>
        <p:nvSpPr>
          <p:cNvPr id="1028" name="Rectangle 2"/>
          <p:cNvSpPr>
            <a:spLocks noChangeArrowheads="1"/>
          </p:cNvSpPr>
          <p:nvPr/>
        </p:nvSpPr>
        <p:spPr bwMode="auto">
          <a:xfrm>
            <a:off x="1524001" y="-193001"/>
            <a:ext cx="218073" cy="386003"/>
          </a:xfrm>
          <a:prstGeom prst="rect">
            <a:avLst/>
          </a:prstGeom>
          <a:noFill/>
          <a:ln w="9525">
            <a:noFill/>
            <a:miter lim="800000"/>
          </a:ln>
        </p:spPr>
        <p:txBody>
          <a:bodyPr wrap="none" lIns="107950" tIns="53975" rIns="107950" bIns="53975" anchor="ctr">
            <a:spAutoFit/>
          </a:bodyPr>
          <a:lstStyle/>
          <a:p>
            <a:endParaRPr lang="zh-CN" altLang="en-US"/>
          </a:p>
        </p:txBody>
      </p:sp>
      <p:sp>
        <p:nvSpPr>
          <p:cNvPr id="3" name="矩形 2"/>
          <p:cNvSpPr/>
          <p:nvPr/>
        </p:nvSpPr>
        <p:spPr>
          <a:xfrm>
            <a:off x="3928757" y="5091933"/>
            <a:ext cx="3403496" cy="369332"/>
          </a:xfrm>
          <a:prstGeom prst="rect">
            <a:avLst/>
          </a:prstGeom>
        </p:spPr>
        <p:txBody>
          <a:bodyPr wrap="none">
            <a:spAutoFit/>
          </a:bodyPr>
          <a:lstStyle/>
          <a:p>
            <a:r>
              <a:rPr lang="en-US" altLang="zh-CN" dirty="0"/>
              <a:t>Standish Group Chaos Report </a:t>
            </a:r>
            <a:endParaRPr lang="zh-CN" altLang="en-US" dirty="0"/>
          </a:p>
        </p:txBody>
      </p:sp>
      <p:graphicFrame>
        <p:nvGraphicFramePr>
          <p:cNvPr id="7" name="表格 6"/>
          <p:cNvGraphicFramePr>
            <a:graphicFrameLocks noGrp="1"/>
          </p:cNvGraphicFramePr>
          <p:nvPr/>
        </p:nvGraphicFramePr>
        <p:xfrm>
          <a:off x="1742074" y="2411723"/>
          <a:ext cx="7776863" cy="2560984"/>
        </p:xfrm>
        <a:graphic>
          <a:graphicData uri="http://schemas.openxmlformats.org/drawingml/2006/table">
            <a:tbl>
              <a:tblPr firstRow="1" bandRow="1"/>
              <a:tblGrid>
                <a:gridCol w="2133512"/>
                <a:gridCol w="1322871"/>
                <a:gridCol w="1368152"/>
                <a:gridCol w="1512168"/>
                <a:gridCol w="1440160"/>
              </a:tblGrid>
              <a:tr h="640246">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E7E7"/>
                    </a:solidFill>
                  </a:tcPr>
                </a:tc>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algn="ctr"/>
                      <a:r>
                        <a:rPr lang="en-US" altLang="zh-CN" sz="2400" dirty="0" smtClean="0">
                          <a:solidFill>
                            <a:schemeClr val="tx1"/>
                          </a:solidFill>
                        </a:rPr>
                        <a:t>2011</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E7E7"/>
                    </a:solidFill>
                  </a:tcPr>
                </a:tc>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algn="ctr"/>
                      <a:r>
                        <a:rPr lang="en-US" altLang="zh-CN" sz="2400" dirty="0" smtClean="0">
                          <a:solidFill>
                            <a:schemeClr val="tx1"/>
                          </a:solidFill>
                        </a:rPr>
                        <a:t>2013</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E7E7"/>
                    </a:solidFill>
                  </a:tcPr>
                </a:tc>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algn="ctr"/>
                      <a:r>
                        <a:rPr lang="en-US" altLang="zh-CN" sz="2400" dirty="0" smtClean="0">
                          <a:solidFill>
                            <a:schemeClr val="tx1"/>
                          </a:solidFill>
                        </a:rPr>
                        <a:t>2015</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E7E7"/>
                    </a:solidFill>
                  </a:tcPr>
                </a:tc>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algn="ctr"/>
                      <a:r>
                        <a:rPr lang="en-US" altLang="zh-CN" sz="2400" dirty="0" smtClean="0">
                          <a:solidFill>
                            <a:schemeClr val="tx1"/>
                          </a:solidFill>
                        </a:rPr>
                        <a:t>2017</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0E7E7"/>
                    </a:solidFill>
                  </a:tcPr>
                </a:tc>
              </a:tr>
              <a:tr h="640246">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r>
                        <a:rPr lang="en-US" altLang="zh-CN" sz="2400" b="1" dirty="0" smtClean="0">
                          <a:solidFill>
                            <a:schemeClr val="tx1"/>
                          </a:solidFill>
                        </a:rPr>
                        <a:t>Successful</a:t>
                      </a:r>
                      <a:endParaRPr lang="zh-CN" altLang="en-US" sz="2400" b="1" dirty="0">
                        <a:solidFill>
                          <a:schemeClr val="tx1"/>
                        </a:solidFill>
                      </a:endParaRP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0B050"/>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29%</a:t>
                      </a:r>
                      <a:endParaRPr lang="zh-CN" altLang="en-US" sz="2400" dirty="0">
                        <a:solidFill>
                          <a:schemeClr val="tx1"/>
                        </a:solidFill>
                      </a:endParaRP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40000"/>
                      </a:srgbClr>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31%</a:t>
                      </a:r>
                      <a:endParaRPr lang="zh-CN" altLang="en-US" sz="2400" dirty="0">
                        <a:solidFill>
                          <a:schemeClr val="tx1"/>
                        </a:solidFill>
                      </a:endParaRP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40000"/>
                      </a:srgbClr>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29%</a:t>
                      </a:r>
                      <a:endParaRPr lang="zh-CN" altLang="en-US" sz="2400" dirty="0">
                        <a:solidFill>
                          <a:schemeClr val="tx1"/>
                        </a:solidFill>
                      </a:endParaRP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40000"/>
                      </a:srgbClr>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36%</a:t>
                      </a:r>
                      <a:endParaRPr lang="zh-CN" altLang="en-US" sz="2400" dirty="0">
                        <a:solidFill>
                          <a:schemeClr val="tx1"/>
                        </a:solidFill>
                      </a:endParaRP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40000"/>
                      </a:srgbClr>
                    </a:solidFill>
                  </a:tcPr>
                </a:tc>
              </a:tr>
              <a:tr h="640246">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r>
                        <a:rPr lang="en-US" altLang="zh-CN" sz="2400" b="1" dirty="0" smtClean="0">
                          <a:solidFill>
                            <a:schemeClr val="tx1"/>
                          </a:solidFill>
                        </a:rPr>
                        <a:t>Challenged</a:t>
                      </a:r>
                      <a:endParaRPr lang="zh-CN" altLang="en-US" sz="2400" b="1"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49%</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20000"/>
                      </a:srgbClr>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50%</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20000"/>
                      </a:srgbClr>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55%</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20000"/>
                      </a:srgbClr>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45%</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20000"/>
                      </a:srgbClr>
                    </a:solidFill>
                  </a:tcPr>
                </a:tc>
              </a:tr>
              <a:tr h="640246">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r>
                        <a:rPr lang="en-US" altLang="zh-CN" sz="2400" b="1" dirty="0" smtClean="0">
                          <a:solidFill>
                            <a:schemeClr val="bg1"/>
                          </a:solidFill>
                        </a:rPr>
                        <a:t>Failed</a:t>
                      </a:r>
                      <a:endParaRPr lang="zh-CN" altLang="en-US" sz="2400" b="1" dirty="0">
                        <a:solidFill>
                          <a:schemeClr val="bg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C00000"/>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22%</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40000"/>
                      </a:srgbClr>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19%</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40000"/>
                      </a:srgbClr>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17%</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40000"/>
                      </a:srgbClr>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ctr"/>
                      <a:r>
                        <a:rPr lang="en-US" altLang="zh-CN" sz="2400" dirty="0" smtClean="0">
                          <a:solidFill>
                            <a:schemeClr val="tx1"/>
                          </a:solidFill>
                        </a:rPr>
                        <a:t>19%</a:t>
                      </a:r>
                      <a:endParaRPr lang="zh-CN" altLang="en-US" sz="2400" dirty="0">
                        <a:solidFill>
                          <a:schemeClr val="tx1"/>
                        </a:solidFill>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0E7E7">
                        <a:tint val="40000"/>
                      </a:srgbClr>
                    </a:solidFill>
                  </a:tcPr>
                </a:tc>
              </a:tr>
            </a:tbl>
          </a:graphicData>
        </a:graphic>
      </p:graphicFrame>
      <p:sp>
        <p:nvSpPr>
          <p:cNvPr id="4" name="灯片编号占位符 3"/>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zh-CN" altLang="en-US" smtClean="0"/>
              <a:t>当前软件实践的问题</a:t>
            </a:r>
            <a:endParaRPr lang="zh-CN" altLang="en-US" smtClean="0"/>
          </a:p>
        </p:txBody>
      </p:sp>
      <p:sp>
        <p:nvSpPr>
          <p:cNvPr id="24579" name="Rectangle 3"/>
          <p:cNvSpPr>
            <a:spLocks noGrp="1" noChangeArrowheads="1"/>
          </p:cNvSpPr>
          <p:nvPr>
            <p:ph type="body" idx="1"/>
          </p:nvPr>
        </p:nvSpPr>
        <p:spPr/>
        <p:txBody>
          <a:bodyPr/>
          <a:lstStyle/>
          <a:p>
            <a:r>
              <a:rPr lang="zh-CN" altLang="en-US" dirty="0" smtClean="0"/>
              <a:t>软件直到测试前仅仅是忽略质量的现代技术。典型地说，软件工程师</a:t>
            </a:r>
            <a:endParaRPr lang="zh-CN" altLang="en-US" dirty="0" smtClean="0"/>
          </a:p>
          <a:p>
            <a:pPr lvl="1"/>
            <a:r>
              <a:rPr lang="zh-CN" altLang="en-US" dirty="0" smtClean="0"/>
              <a:t>没有计划他们的工作</a:t>
            </a:r>
            <a:endParaRPr lang="zh-CN" altLang="en-US" dirty="0" smtClean="0"/>
          </a:p>
          <a:p>
            <a:pPr lvl="1"/>
            <a:r>
              <a:rPr lang="zh-CN" altLang="en-US" dirty="0" smtClean="0"/>
              <a:t>匆匆地走过需求和设计</a:t>
            </a:r>
            <a:endParaRPr lang="zh-CN" altLang="en-US" dirty="0" smtClean="0"/>
          </a:p>
          <a:p>
            <a:pPr lvl="1"/>
            <a:r>
              <a:rPr lang="zh-CN" altLang="en-US" dirty="0" smtClean="0"/>
              <a:t>在编码时再进行设计</a:t>
            </a:r>
            <a:endParaRPr lang="zh-CN" altLang="en-US" dirty="0" smtClean="0"/>
          </a:p>
          <a:p>
            <a:r>
              <a:rPr lang="zh-CN" altLang="en-US" dirty="0" smtClean="0"/>
              <a:t>这些实践引入了大量的缺陷</a:t>
            </a:r>
            <a:endParaRPr lang="zh-CN" altLang="en-US" dirty="0" smtClean="0"/>
          </a:p>
          <a:p>
            <a:pPr lvl="1"/>
            <a:r>
              <a:rPr lang="zh-CN" altLang="en-US" dirty="0" smtClean="0"/>
              <a:t>有经验的工程师每</a:t>
            </a:r>
            <a:r>
              <a:rPr lang="en-US" altLang="zh-CN" dirty="0" smtClean="0"/>
              <a:t>7-10</a:t>
            </a:r>
            <a:r>
              <a:rPr lang="zh-CN" altLang="en-US" dirty="0" smtClean="0"/>
              <a:t>行代码就引入一个缺陷</a:t>
            </a:r>
            <a:endParaRPr lang="zh-CN" altLang="en-US" dirty="0" smtClean="0"/>
          </a:p>
          <a:p>
            <a:pPr lvl="1"/>
            <a:r>
              <a:rPr lang="zh-CN" altLang="en-US" dirty="0" smtClean="0"/>
              <a:t>平均中等规模的系统存在着上千个缺陷</a:t>
            </a:r>
            <a:endParaRPr lang="zh-CN" altLang="en-US" dirty="0" smtClean="0"/>
          </a:p>
          <a:p>
            <a:pPr lvl="1"/>
            <a:r>
              <a:rPr lang="zh-CN" altLang="en-US" dirty="0" smtClean="0"/>
              <a:t>这些缺陷的大多必须靠测试发现</a:t>
            </a:r>
            <a:endParaRPr lang="zh-CN" altLang="en-US" dirty="0" smtClean="0"/>
          </a:p>
          <a:p>
            <a:pPr lvl="1"/>
            <a:r>
              <a:rPr lang="zh-CN" altLang="en-US" dirty="0" smtClean="0"/>
              <a:t>通常要花去一倍以上的开发时间</a:t>
            </a:r>
            <a:endParaRPr lang="zh-CN" altLang="en-US" dirty="0" smtClean="0"/>
          </a:p>
          <a:p>
            <a:r>
              <a:rPr lang="zh-CN" altLang="en-US" dirty="0" smtClean="0"/>
              <a:t>目前大多数的工作方式还象</a:t>
            </a:r>
            <a:r>
              <a:rPr lang="en-US" altLang="zh-CN" dirty="0"/>
              <a:t>4</a:t>
            </a:r>
            <a:r>
              <a:rPr lang="en-US" altLang="zh-CN" dirty="0" smtClean="0"/>
              <a:t>0</a:t>
            </a:r>
            <a:r>
              <a:rPr lang="zh-CN" altLang="en-US" dirty="0" smtClean="0"/>
              <a:t>年前一样－－</a:t>
            </a:r>
            <a:r>
              <a:rPr lang="en-US" altLang="zh-CN" dirty="0" smtClean="0"/>
              <a:t>“code-fix”</a:t>
            </a:r>
            <a:endParaRPr lang="zh-CN" altLang="en-US" dirty="0" smtClean="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zh-CN" altLang="en-US" smtClean="0"/>
              <a:t>软件事故</a:t>
            </a:r>
            <a:endParaRPr lang="zh-CN" altLang="en-US" smtClean="0"/>
          </a:p>
        </p:txBody>
      </p:sp>
      <p:sp>
        <p:nvSpPr>
          <p:cNvPr id="25603" name="Rectangle 3"/>
          <p:cNvSpPr>
            <a:spLocks noGrp="1" noChangeArrowheads="1"/>
          </p:cNvSpPr>
          <p:nvPr>
            <p:ph type="body" idx="1"/>
          </p:nvPr>
        </p:nvSpPr>
        <p:spPr/>
        <p:txBody>
          <a:bodyPr/>
          <a:lstStyle/>
          <a:p>
            <a:r>
              <a:rPr lang="en-US" altLang="zh-CN" sz="2000" dirty="0" smtClean="0"/>
              <a:t>1981</a:t>
            </a:r>
            <a:r>
              <a:rPr lang="zh-CN" altLang="en-US" sz="2000" dirty="0" smtClean="0"/>
              <a:t>年，由计算机程序改变而导致</a:t>
            </a:r>
            <a:r>
              <a:rPr lang="en-US" altLang="zh-CN" sz="2000" dirty="0" smtClean="0"/>
              <a:t>1/67</a:t>
            </a:r>
            <a:r>
              <a:rPr lang="zh-CN" altLang="en-US" sz="2000" dirty="0" smtClean="0"/>
              <a:t>的时间偏差，使航天飞机上的</a:t>
            </a:r>
            <a:r>
              <a:rPr lang="en-US" altLang="zh-CN" sz="2000" dirty="0" smtClean="0"/>
              <a:t>5</a:t>
            </a:r>
            <a:r>
              <a:rPr lang="zh-CN" altLang="en-US" sz="2000" dirty="0" smtClean="0"/>
              <a:t>台计算机不能同步运行。这个错误导致了航天飞机发射失败。</a:t>
            </a:r>
            <a:endParaRPr lang="zh-CN" altLang="en-US" sz="2000" dirty="0" smtClean="0"/>
          </a:p>
          <a:p>
            <a:r>
              <a:rPr lang="en-US" altLang="zh-CN" sz="2000" dirty="0" smtClean="0"/>
              <a:t>1986</a:t>
            </a:r>
            <a:r>
              <a:rPr lang="zh-CN" altLang="en-US" sz="2000" dirty="0" smtClean="0"/>
              <a:t>年，</a:t>
            </a:r>
            <a:r>
              <a:rPr lang="en-US" altLang="zh-CN" sz="2000" dirty="0" smtClean="0"/>
              <a:t>1</a:t>
            </a:r>
            <a:r>
              <a:rPr lang="zh-CN" altLang="en-US" sz="2000" dirty="0" smtClean="0"/>
              <a:t>台</a:t>
            </a:r>
            <a:r>
              <a:rPr lang="en-US" altLang="zh-CN" sz="2000" dirty="0" smtClean="0"/>
              <a:t>Therac25</a:t>
            </a:r>
            <a:r>
              <a:rPr lang="zh-CN" altLang="en-US" sz="2000" dirty="0" smtClean="0"/>
              <a:t>机器泄露致命剂量的辐射，致使两名医院病人死亡。原因是一个软件出现了问题，导致这台机器忽略了数据校验。</a:t>
            </a:r>
            <a:endParaRPr lang="zh-CN" altLang="en-US" sz="2000" dirty="0" smtClean="0"/>
          </a:p>
          <a:p>
            <a:r>
              <a:rPr lang="en-US" altLang="zh-CN" sz="2000" dirty="0" smtClean="0"/>
              <a:t>2016</a:t>
            </a:r>
            <a:r>
              <a:rPr lang="zh-CN" altLang="en-US" sz="2000" dirty="0" smtClean="0"/>
              <a:t>年，区</a:t>
            </a:r>
            <a:r>
              <a:rPr lang="zh-CN" altLang="en-US" sz="2000" dirty="0"/>
              <a:t>块链业界最大的众筹项目</a:t>
            </a:r>
            <a:r>
              <a:rPr lang="en-US" altLang="zh-CN" sz="2000" dirty="0" err="1"/>
              <a:t>TheDAO</a:t>
            </a:r>
            <a:r>
              <a:rPr lang="zh-CN" altLang="en-US" sz="2000" dirty="0"/>
              <a:t>遭到攻击，导致</a:t>
            </a:r>
            <a:r>
              <a:rPr lang="en-US" altLang="zh-CN" sz="2000" dirty="0"/>
              <a:t>300</a:t>
            </a:r>
            <a:r>
              <a:rPr lang="zh-CN" altLang="en-US" sz="2000" dirty="0"/>
              <a:t>多万以太币资产被盗，原因是其智能合约中</a:t>
            </a:r>
            <a:r>
              <a:rPr lang="en-US" altLang="zh-CN" sz="2000" dirty="0" err="1"/>
              <a:t>splitDAO</a:t>
            </a:r>
            <a:r>
              <a:rPr lang="zh-CN" altLang="en-US" sz="2000" dirty="0"/>
              <a:t>函数有</a:t>
            </a:r>
            <a:r>
              <a:rPr lang="zh-CN" altLang="en-US" sz="2000" dirty="0" smtClean="0"/>
              <a:t>漏洞。</a:t>
            </a:r>
            <a:endParaRPr lang="zh-CN" altLang="en-US" sz="2000" dirty="0"/>
          </a:p>
          <a:p>
            <a:r>
              <a:rPr lang="en-US" altLang="zh-CN" sz="2000" dirty="0" smtClean="0"/>
              <a:t>2018</a:t>
            </a:r>
            <a:r>
              <a:rPr lang="zh-CN" altLang="en-US" sz="2000" dirty="0" smtClean="0"/>
              <a:t>年，印尼</a:t>
            </a:r>
            <a:r>
              <a:rPr lang="zh-CN" altLang="en-US" sz="2000" dirty="0"/>
              <a:t>狮航一架波音</a:t>
            </a:r>
            <a:r>
              <a:rPr lang="en-US" altLang="zh-CN" sz="2000" dirty="0"/>
              <a:t>737 MAX 8</a:t>
            </a:r>
            <a:r>
              <a:rPr lang="zh-CN" altLang="en-US" sz="2000" dirty="0"/>
              <a:t>客机途中坠落，</a:t>
            </a:r>
            <a:r>
              <a:rPr lang="en-US" altLang="zh-CN" sz="2000" dirty="0"/>
              <a:t>189</a:t>
            </a:r>
            <a:r>
              <a:rPr lang="zh-CN" altLang="en-US" sz="2000" dirty="0"/>
              <a:t>人罹难，失事原因为软件设计缺陷，飞机的迎角传感器“数据错误”触发“防失速”自动操作，导致机头不断下压，最终坠</a:t>
            </a:r>
            <a:r>
              <a:rPr lang="zh-CN" altLang="en-US" sz="2000" dirty="0" smtClean="0"/>
              <a:t>海。</a:t>
            </a:r>
            <a:endParaRPr lang="en-US" altLang="zh-CN" sz="2000" dirty="0" smtClean="0"/>
          </a:p>
          <a:p>
            <a:r>
              <a:rPr lang="en-US" altLang="zh-CN" sz="2000" dirty="0" smtClean="0"/>
              <a:t>2018</a:t>
            </a:r>
            <a:r>
              <a:rPr lang="zh-CN" altLang="en-US" sz="2000" dirty="0" smtClean="0"/>
              <a:t>年至今，无人车在自动驾驶时出现了多次交通事故，导致车毁人亡。原因是机器学习模型未能及时正确识别出前方的情况并做出决策。</a:t>
            </a:r>
            <a:endParaRPr lang="zh-CN" altLang="en-US" sz="2000" dirty="0" smtClean="0"/>
          </a:p>
        </p:txBody>
      </p:sp>
      <p:sp>
        <p:nvSpPr>
          <p:cNvPr id="25604" name="Text Box 4"/>
          <p:cNvSpPr txBox="1">
            <a:spLocks noChangeArrowheads="1"/>
          </p:cNvSpPr>
          <p:nvPr/>
        </p:nvSpPr>
        <p:spPr bwMode="auto">
          <a:xfrm>
            <a:off x="3827498" y="5870900"/>
            <a:ext cx="5552802" cy="601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3200" b="1" dirty="0">
                <a:solidFill>
                  <a:srgbClr val="EB7C1F"/>
                </a:solidFill>
                <a:latin typeface="黑体" panose="02010609060101010101" charset="-122"/>
                <a:ea typeface="黑体" panose="02010609060101010101" charset="-122"/>
              </a:rPr>
              <a:t>软件工程师是否需要发执照？</a:t>
            </a:r>
            <a:endParaRPr lang="en-US" altLang="zh-CN" sz="3200" b="1" dirty="0">
              <a:solidFill>
                <a:srgbClr val="EB7C1F"/>
              </a:solidFill>
              <a:latin typeface="黑体" panose="02010609060101010101" charset="-122"/>
              <a:ea typeface="黑体" panose="02010609060101010101" charset="-122"/>
            </a:endParaRPr>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604"/>
                                        </p:tgtEl>
                                        <p:attrNameLst>
                                          <p:attrName>style.visibility</p:attrName>
                                        </p:attrNameLst>
                                      </p:cBhvr>
                                      <p:to>
                                        <p:strVal val="visible"/>
                                      </p:to>
                                    </p:set>
                                    <p:anim calcmode="lin" valueType="num">
                                      <p:cBhvr additive="base">
                                        <p:cTn id="7" dur="500" fill="hold"/>
                                        <p:tgtEl>
                                          <p:spTgt spid="25604"/>
                                        </p:tgtEl>
                                        <p:attrNameLst>
                                          <p:attrName>ppt_x</p:attrName>
                                        </p:attrNameLst>
                                      </p:cBhvr>
                                      <p:tavLst>
                                        <p:tav tm="0">
                                          <p:val>
                                            <p:strVal val="#ppt_x"/>
                                          </p:val>
                                        </p:tav>
                                        <p:tav tm="100000">
                                          <p:val>
                                            <p:strVal val="#ppt_x"/>
                                          </p:val>
                                        </p:tav>
                                      </p:tavLst>
                                    </p:anim>
                                    <p:anim calcmode="lin" valueType="num">
                                      <p:cBhvr additive="base">
                                        <p:cTn id="8" dur="500" fill="hold"/>
                                        <p:tgtEl>
                                          <p:spTgt spid="2560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zh-CN" altLang="en-US" dirty="0" smtClean="0"/>
              <a:t>软件危机的根源</a:t>
            </a:r>
            <a:endParaRPr lang="zh-CN" altLang="en-US" dirty="0" smtClean="0"/>
          </a:p>
        </p:txBody>
      </p:sp>
      <p:sp>
        <p:nvSpPr>
          <p:cNvPr id="27651" name="Rectangle 3"/>
          <p:cNvSpPr>
            <a:spLocks noGrp="1" noChangeArrowheads="1"/>
          </p:cNvSpPr>
          <p:nvPr>
            <p:ph type="body" idx="1"/>
          </p:nvPr>
        </p:nvSpPr>
        <p:spPr/>
        <p:txBody>
          <a:bodyPr/>
          <a:lstStyle/>
          <a:p>
            <a:pPr>
              <a:lnSpc>
                <a:spcPct val="150000"/>
              </a:lnSpc>
            </a:pPr>
            <a:r>
              <a:rPr lang="zh-CN" altLang="en-US" dirty="0"/>
              <a:t>对软件这样一类</a:t>
            </a:r>
            <a:r>
              <a:rPr lang="zh-CN" altLang="en-US" dirty="0">
                <a:solidFill>
                  <a:srgbClr val="EB7C1F"/>
                </a:solidFill>
              </a:rPr>
              <a:t>复杂和特殊系</a:t>
            </a:r>
            <a:r>
              <a:rPr lang="zh-CN" altLang="en-US" dirty="0"/>
              <a:t>统的认识不清</a:t>
            </a:r>
            <a:endParaRPr lang="zh-CN" altLang="en-US" dirty="0"/>
          </a:p>
          <a:p>
            <a:pPr lvl="1">
              <a:lnSpc>
                <a:spcPct val="150000"/>
              </a:lnSpc>
            </a:pPr>
            <a:r>
              <a:rPr lang="zh-CN" altLang="en-US" dirty="0"/>
              <a:t>软件是新生事物，对其特点、规律性和复杂性认识不够</a:t>
            </a:r>
            <a:endParaRPr lang="zh-CN" altLang="en-US" dirty="0"/>
          </a:p>
          <a:p>
            <a:pPr>
              <a:lnSpc>
                <a:spcPct val="150000"/>
              </a:lnSpc>
            </a:pPr>
            <a:r>
              <a:rPr lang="zh-CN" altLang="en-US" dirty="0" smtClean="0"/>
              <a:t>没有</a:t>
            </a:r>
            <a:r>
              <a:rPr lang="zh-CN" altLang="en-US" dirty="0"/>
              <a:t>找到支持软件系统开发的</a:t>
            </a:r>
            <a:r>
              <a:rPr lang="zh-CN" altLang="en-US" dirty="0">
                <a:solidFill>
                  <a:srgbClr val="EB7C1F"/>
                </a:solidFill>
              </a:rPr>
              <a:t>有效方法</a:t>
            </a:r>
            <a:endParaRPr lang="zh-CN" altLang="en-US" dirty="0">
              <a:solidFill>
                <a:srgbClr val="EB7C1F"/>
              </a:solidFill>
            </a:endParaRPr>
          </a:p>
          <a:p>
            <a:pPr lvl="1">
              <a:lnSpc>
                <a:spcPct val="150000"/>
              </a:lnSpc>
            </a:pPr>
            <a:r>
              <a:rPr lang="zh-CN" altLang="en-US" dirty="0"/>
              <a:t>基础理论、关键技术、开发过程、支撑工具等</a:t>
            </a:r>
            <a:endParaRPr lang="zh-CN" altLang="en-US" dirty="0"/>
          </a:p>
          <a:p>
            <a:pPr>
              <a:lnSpc>
                <a:spcPct val="150000"/>
              </a:lnSpc>
            </a:pPr>
            <a:r>
              <a:rPr lang="zh-CN" altLang="en-US" dirty="0" smtClean="0"/>
              <a:t>缺乏</a:t>
            </a:r>
            <a:r>
              <a:rPr lang="zh-CN" altLang="en-US" dirty="0"/>
              <a:t>成功</a:t>
            </a:r>
            <a:r>
              <a:rPr lang="zh-CN" altLang="en-US" dirty="0">
                <a:solidFill>
                  <a:srgbClr val="EB7C1F"/>
                </a:solidFill>
              </a:rPr>
              <a:t>软件开发实践</a:t>
            </a:r>
            <a:r>
              <a:rPr lang="zh-CN" altLang="en-US" dirty="0"/>
              <a:t>以及相应的</a:t>
            </a:r>
            <a:r>
              <a:rPr lang="zh-CN" altLang="en-US" dirty="0">
                <a:solidFill>
                  <a:srgbClr val="EB7C1F"/>
                </a:solidFill>
              </a:rPr>
              <a:t>开发经</a:t>
            </a:r>
            <a:r>
              <a:rPr lang="zh-CN" altLang="en-US" dirty="0"/>
              <a:t>验</a:t>
            </a:r>
            <a:endParaRPr lang="zh-CN" altLang="en-US" dirty="0"/>
          </a:p>
          <a:p>
            <a:pPr lvl="1">
              <a:lnSpc>
                <a:spcPct val="150000"/>
              </a:lnSpc>
            </a:pPr>
            <a:r>
              <a:rPr lang="zh-CN" altLang="en-US" dirty="0"/>
              <a:t>系统总结、认真分析、充分借鉴、吸取教训</a:t>
            </a:r>
            <a:endParaRPr lang="zh-CN" altLang="en-US" dirty="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6" name="Text Box 4"/>
          <p:cNvSpPr txBox="1">
            <a:spLocks noChangeArrowheads="1"/>
          </p:cNvSpPr>
          <p:nvPr/>
        </p:nvSpPr>
        <p:spPr bwMode="auto">
          <a:xfrm>
            <a:off x="3361275" y="5983504"/>
            <a:ext cx="6194003" cy="601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3200" b="1" dirty="0">
                <a:solidFill>
                  <a:srgbClr val="EB7C1F"/>
                </a:solidFill>
                <a:latin typeface="黑体" panose="02010609060101010101" charset="-122"/>
                <a:ea typeface="黑体" panose="02010609060101010101" charset="-122"/>
              </a:rPr>
              <a:t>如何解决软件</a:t>
            </a:r>
            <a:r>
              <a:rPr lang="zh-CN" altLang="en-US" sz="3200" b="1" dirty="0" smtClean="0">
                <a:solidFill>
                  <a:srgbClr val="EB7C1F"/>
                </a:solidFill>
                <a:latin typeface="黑体" panose="02010609060101010101" charset="-122"/>
                <a:ea typeface="黑体" panose="02010609060101010101" charset="-122"/>
              </a:rPr>
              <a:t>危机</a:t>
            </a:r>
            <a:r>
              <a:rPr lang="zh-CN" altLang="en-US" sz="3200" b="1" dirty="0">
                <a:solidFill>
                  <a:srgbClr val="EB7C1F"/>
                </a:solidFill>
                <a:latin typeface="黑体" panose="02010609060101010101" charset="-122"/>
                <a:ea typeface="黑体" panose="02010609060101010101" charset="-122"/>
              </a:rPr>
              <a:t>，化</a:t>
            </a:r>
            <a:r>
              <a:rPr lang="zh-CN" altLang="en-US" sz="3200" b="1" dirty="0" smtClean="0">
                <a:solidFill>
                  <a:srgbClr val="EB7C1F"/>
                </a:solidFill>
                <a:latin typeface="黑体" panose="02010609060101010101" charset="-122"/>
                <a:ea typeface="黑体" panose="02010609060101010101" charset="-122"/>
              </a:rPr>
              <a:t>危</a:t>
            </a:r>
            <a:r>
              <a:rPr lang="zh-CN" altLang="en-US" sz="3200" b="1" dirty="0">
                <a:solidFill>
                  <a:srgbClr val="EB7C1F"/>
                </a:solidFill>
                <a:latin typeface="黑体" panose="02010609060101010101" charset="-122"/>
                <a:ea typeface="黑体" panose="02010609060101010101" charset="-122"/>
              </a:rPr>
              <a:t>为</a:t>
            </a:r>
            <a:r>
              <a:rPr lang="zh-CN" altLang="en-US" sz="3200" b="1" dirty="0" smtClean="0">
                <a:solidFill>
                  <a:srgbClr val="EB7C1F"/>
                </a:solidFill>
                <a:latin typeface="黑体" panose="02010609060101010101" charset="-122"/>
                <a:ea typeface="黑体" panose="02010609060101010101" charset="-122"/>
              </a:rPr>
              <a:t>机</a:t>
            </a:r>
            <a:r>
              <a:rPr lang="zh-CN" altLang="en-US" sz="3200" b="1" dirty="0">
                <a:solidFill>
                  <a:srgbClr val="EB7C1F"/>
                </a:solidFill>
                <a:latin typeface="黑体" panose="02010609060101010101" charset="-122"/>
                <a:ea typeface="黑体" panose="02010609060101010101" charset="-122"/>
              </a:rPr>
              <a:t>？</a:t>
            </a:r>
            <a:endParaRPr lang="en-US" altLang="zh-CN" sz="3200" b="1" dirty="0">
              <a:solidFill>
                <a:srgbClr val="EB7C1F"/>
              </a:solidFill>
              <a:latin typeface="黑体" panose="02010609060101010101" charset="-122"/>
              <a:ea typeface="黑体" panose="02010609060101010101" charset="-122"/>
            </a:endParaRPr>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zh-CN" altLang="en-US" smtClean="0"/>
              <a:t>软件开发是</a:t>
            </a:r>
            <a:r>
              <a:rPr lang="en-US" altLang="zh-CN" smtClean="0"/>
              <a:t>...</a:t>
            </a:r>
            <a:r>
              <a:rPr lang="zh-CN" altLang="en-US" smtClean="0"/>
              <a:t>？</a:t>
            </a:r>
            <a:endParaRPr lang="zh-CN" altLang="en-US" dirty="0" smtClean="0"/>
          </a:p>
        </p:txBody>
      </p:sp>
      <p:sp>
        <p:nvSpPr>
          <p:cNvPr id="29699" name="Rectangle 3"/>
          <p:cNvSpPr>
            <a:spLocks noGrp="1" noChangeArrowheads="1"/>
          </p:cNvSpPr>
          <p:nvPr>
            <p:ph type="body" idx="1"/>
          </p:nvPr>
        </p:nvSpPr>
        <p:spPr/>
        <p:txBody>
          <a:bodyPr/>
          <a:lstStyle/>
          <a:p>
            <a:r>
              <a:rPr lang="zh-CN" altLang="en-US" dirty="0" smtClean="0"/>
              <a:t>软件开发</a:t>
            </a:r>
            <a:endParaRPr lang="zh-CN" altLang="en-US" dirty="0" smtClean="0"/>
          </a:p>
          <a:p>
            <a:pPr lvl="1"/>
            <a:r>
              <a:rPr lang="zh-CN" altLang="en-US" dirty="0" smtClean="0"/>
              <a:t>是一门艺术？</a:t>
            </a:r>
            <a:endParaRPr lang="zh-CN" altLang="en-US" dirty="0" smtClean="0"/>
          </a:p>
          <a:p>
            <a:pPr lvl="1"/>
            <a:r>
              <a:rPr lang="zh-CN" altLang="en-US" dirty="0" smtClean="0"/>
              <a:t>是一门科学？</a:t>
            </a:r>
            <a:endParaRPr lang="zh-CN" altLang="en-US" dirty="0" smtClean="0"/>
          </a:p>
          <a:p>
            <a:pPr lvl="1"/>
            <a:r>
              <a:rPr lang="zh-CN" altLang="en-US" dirty="0" smtClean="0"/>
              <a:t>是一门工程？</a:t>
            </a:r>
            <a:endParaRPr lang="zh-CN" altLang="en-US" dirty="0" smtClean="0"/>
          </a:p>
          <a:p>
            <a:pPr lvl="1"/>
            <a:endParaRPr lang="zh-CN" altLang="en-US" dirty="0" smtClean="0"/>
          </a:p>
          <a:p>
            <a:endParaRPr lang="zh-CN" altLang="en-US" dirty="0" smtClean="0"/>
          </a:p>
          <a:p>
            <a:endParaRPr lang="zh-CN" altLang="en-US" b="1" dirty="0">
              <a:solidFill>
                <a:schemeClr val="bg1"/>
              </a:solidFill>
              <a:latin typeface="Arial" panose="020B0604020202020204" pitchFamily="34" charset="0"/>
              <a:ea typeface="宋体" panose="02010600030101010101" pitchFamily="2" charset="-122"/>
            </a:endParaRPr>
          </a:p>
        </p:txBody>
      </p:sp>
      <p:sp>
        <p:nvSpPr>
          <p:cNvPr id="29700" name="AutoShape 4"/>
          <p:cNvSpPr>
            <a:spLocks noChangeArrowheads="1"/>
          </p:cNvSpPr>
          <p:nvPr/>
        </p:nvSpPr>
        <p:spPr bwMode="auto">
          <a:xfrm>
            <a:off x="5475289" y="1989139"/>
            <a:ext cx="3671887" cy="3095625"/>
          </a:xfrm>
          <a:prstGeom prst="triangle">
            <a:avLst>
              <a:gd name="adj" fmla="val 50000"/>
            </a:avLst>
          </a:prstGeom>
          <a:noFill/>
          <a:ln w="38100">
            <a:solidFill>
              <a:srgbClr val="00B050"/>
            </a:solidFill>
            <a:miter lim="800000"/>
          </a:ln>
          <a:extLst>
            <a:ext uri="{909E8E84-426E-40DD-AFC4-6F175D3DCCD1}">
              <a14:hiddenFill xmlns:a14="http://schemas.microsoft.com/office/drawing/2010/main">
                <a:solidFill>
                  <a:srgbClr val="FFFFFF"/>
                </a:solidFill>
              </a14:hiddenFill>
            </a:ext>
          </a:extLst>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29701" name="Oval 5"/>
          <p:cNvSpPr>
            <a:spLocks noChangeArrowheads="1"/>
          </p:cNvSpPr>
          <p:nvPr/>
        </p:nvSpPr>
        <p:spPr bwMode="auto">
          <a:xfrm>
            <a:off x="4970463" y="4365625"/>
            <a:ext cx="1116012" cy="1042988"/>
          </a:xfrm>
          <a:prstGeom prst="ellipse">
            <a:avLst/>
          </a:prstGeom>
          <a:solidFill>
            <a:srgbClr val="EB7C1F"/>
          </a:solidFill>
          <a:ln>
            <a:noFill/>
          </a:ln>
        </p:spPr>
        <p:txBody>
          <a:bodyPr wrap="none" lIns="107950" tIns="53975" rIns="107950" bIns="53975" anchor="ctr"/>
          <a:lstStyle/>
          <a:p>
            <a:pPr algn="ctr"/>
            <a:r>
              <a:rPr lang="zh-CN" altLang="en-US" sz="2400" b="1" dirty="0">
                <a:solidFill>
                  <a:schemeClr val="bg1"/>
                </a:solidFill>
                <a:latin typeface="Arial" panose="020B0604020202020204" pitchFamily="34" charset="0"/>
                <a:ea typeface="宋体" panose="02010600030101010101" pitchFamily="2" charset="-122"/>
              </a:rPr>
              <a:t>工程</a:t>
            </a:r>
            <a:endParaRPr lang="zh-CN" altLang="en-US" sz="2400" b="1" dirty="0">
              <a:solidFill>
                <a:schemeClr val="bg1"/>
              </a:solidFill>
              <a:latin typeface="Arial" panose="020B0604020202020204" pitchFamily="34" charset="0"/>
              <a:ea typeface="宋体" panose="02010600030101010101" pitchFamily="2" charset="-122"/>
            </a:endParaRPr>
          </a:p>
        </p:txBody>
      </p:sp>
      <p:sp>
        <p:nvSpPr>
          <p:cNvPr id="29702" name="Oval 6"/>
          <p:cNvSpPr>
            <a:spLocks noChangeArrowheads="1"/>
          </p:cNvSpPr>
          <p:nvPr/>
        </p:nvSpPr>
        <p:spPr bwMode="auto">
          <a:xfrm>
            <a:off x="6770688" y="1412875"/>
            <a:ext cx="1116012" cy="1042988"/>
          </a:xfrm>
          <a:prstGeom prst="ellipse">
            <a:avLst/>
          </a:prstGeom>
          <a:solidFill>
            <a:srgbClr val="EB7C1F"/>
          </a:solidFill>
          <a:ln>
            <a:noFill/>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2400" b="1">
                <a:solidFill>
                  <a:schemeClr val="bg1"/>
                </a:solidFill>
                <a:ea typeface="宋体" panose="02010600030101010101" pitchFamily="2" charset="-122"/>
              </a:rPr>
              <a:t>科学</a:t>
            </a:r>
            <a:endParaRPr lang="zh-CN" altLang="en-US" sz="2400" b="1">
              <a:solidFill>
                <a:schemeClr val="bg1"/>
              </a:solidFill>
              <a:ea typeface="宋体" panose="02010600030101010101" pitchFamily="2" charset="-122"/>
            </a:endParaRPr>
          </a:p>
        </p:txBody>
      </p:sp>
      <p:sp>
        <p:nvSpPr>
          <p:cNvPr id="29703" name="Oval 7"/>
          <p:cNvSpPr>
            <a:spLocks noChangeArrowheads="1"/>
          </p:cNvSpPr>
          <p:nvPr/>
        </p:nvSpPr>
        <p:spPr bwMode="auto">
          <a:xfrm>
            <a:off x="8499476" y="4402139"/>
            <a:ext cx="1116013" cy="1042987"/>
          </a:xfrm>
          <a:prstGeom prst="ellipse">
            <a:avLst/>
          </a:prstGeom>
          <a:solidFill>
            <a:srgbClr val="EB7C1F"/>
          </a:solidFill>
          <a:ln>
            <a:noFill/>
          </a:ln>
        </p:spPr>
        <p:txBody>
          <a:bodyPr wrap="none" lIns="107950" tIns="53975" rIns="107950" bIns="53975" anchor="ctr"/>
          <a:lstStyle/>
          <a:p>
            <a:pPr algn="ctr"/>
            <a:r>
              <a:rPr lang="zh-CN" altLang="en-US" sz="2400" b="1" dirty="0">
                <a:solidFill>
                  <a:schemeClr val="bg1"/>
                </a:solidFill>
                <a:latin typeface="Arial" panose="020B0604020202020204" pitchFamily="34" charset="0"/>
                <a:ea typeface="宋体" panose="02010600030101010101" pitchFamily="2" charset="-122"/>
              </a:rPr>
              <a:t>艺术</a:t>
            </a:r>
            <a:endParaRPr lang="zh-CN" altLang="en-US" sz="2400" b="1" dirty="0">
              <a:solidFill>
                <a:schemeClr val="bg1"/>
              </a:solidFill>
              <a:latin typeface="Arial" panose="020B0604020202020204" pitchFamily="34" charset="0"/>
              <a:ea typeface="宋体" panose="02010600030101010101" pitchFamily="2" charset="-122"/>
            </a:endParaRPr>
          </a:p>
        </p:txBody>
      </p:sp>
      <p:sp>
        <p:nvSpPr>
          <p:cNvPr id="29704" name="Text Box 8"/>
          <p:cNvSpPr txBox="1">
            <a:spLocks noChangeArrowheads="1"/>
          </p:cNvSpPr>
          <p:nvPr/>
        </p:nvSpPr>
        <p:spPr bwMode="auto">
          <a:xfrm>
            <a:off x="6456363" y="908050"/>
            <a:ext cx="2053254" cy="478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2400">
                <a:ea typeface="宋体" panose="02010600030101010101" pitchFamily="2" charset="-122"/>
              </a:rPr>
              <a:t>追求</a:t>
            </a:r>
            <a:r>
              <a:rPr lang="en-US" altLang="zh-CN" sz="2400">
                <a:ea typeface="宋体" panose="02010600030101010101" pitchFamily="2" charset="-122"/>
              </a:rPr>
              <a:t>Truth(</a:t>
            </a:r>
            <a:r>
              <a:rPr lang="zh-CN" altLang="en-US" sz="2400">
                <a:ea typeface="宋体" panose="02010600030101010101" pitchFamily="2" charset="-122"/>
              </a:rPr>
              <a:t>真</a:t>
            </a:r>
            <a:r>
              <a:rPr lang="en-US" altLang="zh-CN" sz="2400">
                <a:ea typeface="宋体" panose="02010600030101010101" pitchFamily="2" charset="-122"/>
              </a:rPr>
              <a:t>)</a:t>
            </a:r>
            <a:endParaRPr lang="en-US" altLang="zh-CN" sz="2400">
              <a:ea typeface="宋体" panose="02010600030101010101" pitchFamily="2" charset="-122"/>
            </a:endParaRPr>
          </a:p>
        </p:txBody>
      </p:sp>
      <p:sp>
        <p:nvSpPr>
          <p:cNvPr id="29705" name="Text Box 9"/>
          <p:cNvSpPr txBox="1">
            <a:spLocks noChangeArrowheads="1"/>
          </p:cNvSpPr>
          <p:nvPr/>
        </p:nvSpPr>
        <p:spPr bwMode="auto">
          <a:xfrm>
            <a:off x="6780213" y="3506789"/>
            <a:ext cx="1130300" cy="65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a:ea typeface="宋体" panose="02010600030101010101" pitchFamily="2" charset="-122"/>
              </a:rPr>
              <a:t>学科</a:t>
            </a:r>
            <a:endParaRPr lang="zh-CN" altLang="en-US">
              <a:ea typeface="宋体" panose="02010600030101010101" pitchFamily="2" charset="-122"/>
            </a:endParaRPr>
          </a:p>
        </p:txBody>
      </p:sp>
      <p:sp>
        <p:nvSpPr>
          <p:cNvPr id="29706" name="Text Box 10"/>
          <p:cNvSpPr txBox="1">
            <a:spLocks noChangeArrowheads="1"/>
          </p:cNvSpPr>
          <p:nvPr/>
        </p:nvSpPr>
        <p:spPr bwMode="auto">
          <a:xfrm>
            <a:off x="7967663" y="5589588"/>
            <a:ext cx="2305118" cy="478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2400">
                <a:ea typeface="宋体" panose="02010600030101010101" pitchFamily="2" charset="-122"/>
              </a:rPr>
              <a:t>追求</a:t>
            </a:r>
            <a:r>
              <a:rPr lang="en-US" altLang="zh-CN" sz="2400">
                <a:ea typeface="宋体" panose="02010600030101010101" pitchFamily="2" charset="-122"/>
              </a:rPr>
              <a:t>Beauty(</a:t>
            </a:r>
            <a:r>
              <a:rPr lang="zh-CN" altLang="en-US" sz="2400">
                <a:ea typeface="宋体" panose="02010600030101010101" pitchFamily="2" charset="-122"/>
              </a:rPr>
              <a:t>美</a:t>
            </a:r>
            <a:r>
              <a:rPr lang="en-US" altLang="zh-CN" sz="2400">
                <a:ea typeface="宋体" panose="02010600030101010101" pitchFamily="2" charset="-122"/>
              </a:rPr>
              <a:t>)</a:t>
            </a:r>
            <a:endParaRPr lang="en-US" altLang="zh-CN" sz="2400">
              <a:ea typeface="宋体" panose="02010600030101010101" pitchFamily="2" charset="-122"/>
            </a:endParaRPr>
          </a:p>
        </p:txBody>
      </p:sp>
      <p:sp>
        <p:nvSpPr>
          <p:cNvPr id="29707" name="Text Box 11"/>
          <p:cNvSpPr txBox="1">
            <a:spLocks noChangeArrowheads="1"/>
          </p:cNvSpPr>
          <p:nvPr/>
        </p:nvSpPr>
        <p:spPr bwMode="auto">
          <a:xfrm>
            <a:off x="4511675" y="5589588"/>
            <a:ext cx="2305118" cy="478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2400">
                <a:ea typeface="宋体" panose="02010600030101010101" pitchFamily="2" charset="-122"/>
              </a:rPr>
              <a:t>追求</a:t>
            </a:r>
            <a:r>
              <a:rPr lang="en-US" altLang="zh-CN" sz="2400">
                <a:ea typeface="宋体" panose="02010600030101010101" pitchFamily="2" charset="-122"/>
              </a:rPr>
              <a:t>Benefit(</a:t>
            </a:r>
            <a:r>
              <a:rPr lang="zh-CN" altLang="en-US" sz="2400">
                <a:ea typeface="宋体" panose="02010600030101010101" pitchFamily="2" charset="-122"/>
              </a:rPr>
              <a:t>善</a:t>
            </a:r>
            <a:r>
              <a:rPr lang="en-US" altLang="zh-CN" sz="2400">
                <a:ea typeface="宋体" panose="02010600030101010101" pitchFamily="2" charset="-122"/>
              </a:rPr>
              <a:t>)</a:t>
            </a:r>
            <a:endParaRPr lang="en-US" altLang="zh-CN" sz="2400">
              <a:ea typeface="宋体" panose="02010600030101010101" pitchFamily="2" charset="-122"/>
            </a:endParaRPr>
          </a:p>
        </p:txBody>
      </p:sp>
      <p:sp>
        <p:nvSpPr>
          <p:cNvPr id="29709" name="AutoShape 13"/>
          <p:cNvSpPr>
            <a:spLocks noChangeArrowheads="1"/>
          </p:cNvSpPr>
          <p:nvPr/>
        </p:nvSpPr>
        <p:spPr bwMode="auto">
          <a:xfrm>
            <a:off x="6373813" y="4329113"/>
            <a:ext cx="360363" cy="360363"/>
          </a:xfrm>
          <a:prstGeom prst="sun">
            <a:avLst>
              <a:gd name="adj" fmla="val 25000"/>
            </a:avLst>
          </a:prstGeom>
          <a:solidFill>
            <a:srgbClr val="C00000"/>
          </a:solidFill>
          <a:ln>
            <a:noFill/>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29711" name="Line 15"/>
          <p:cNvSpPr>
            <a:spLocks noChangeShapeType="1"/>
          </p:cNvSpPr>
          <p:nvPr/>
        </p:nvSpPr>
        <p:spPr bwMode="auto">
          <a:xfrm flipV="1">
            <a:off x="6518275" y="2429913"/>
            <a:ext cx="720725" cy="2089150"/>
          </a:xfrm>
          <a:prstGeom prst="line">
            <a:avLst/>
          </a:prstGeom>
          <a:noFill/>
          <a:ln w="25400">
            <a:solidFill>
              <a:schemeClr val="accent2"/>
            </a:solidFill>
            <a:prstDash val="sysDot"/>
            <a:round/>
          </a:ln>
          <a:extLst>
            <a:ext uri="{909E8E84-426E-40DD-AFC4-6F175D3DCCD1}">
              <a14:hiddenFill xmlns:a14="http://schemas.microsoft.com/office/drawing/2010/main">
                <a:noFill/>
              </a14:hiddenFill>
            </a:ext>
          </a:extLst>
        </p:spPr>
        <p:txBody>
          <a:bodyPr lIns="107950" tIns="53975" rIns="107950" bIns="53975"/>
          <a:lstStyle/>
          <a:p>
            <a:endParaRPr lang="zh-CN" altLang="en-US"/>
          </a:p>
        </p:txBody>
      </p:sp>
      <p:sp>
        <p:nvSpPr>
          <p:cNvPr id="29712" name="Line 16"/>
          <p:cNvSpPr>
            <a:spLocks noChangeShapeType="1"/>
          </p:cNvSpPr>
          <p:nvPr/>
        </p:nvSpPr>
        <p:spPr bwMode="auto">
          <a:xfrm>
            <a:off x="6518275" y="4473576"/>
            <a:ext cx="2016125" cy="504825"/>
          </a:xfrm>
          <a:prstGeom prst="line">
            <a:avLst/>
          </a:prstGeom>
          <a:noFill/>
          <a:ln w="25400">
            <a:solidFill>
              <a:schemeClr val="accent2"/>
            </a:solidFill>
            <a:prstDash val="sysDot"/>
            <a:round/>
          </a:ln>
          <a:extLst>
            <a:ext uri="{909E8E84-426E-40DD-AFC4-6F175D3DCCD1}">
              <a14:hiddenFill xmlns:a14="http://schemas.microsoft.com/office/drawing/2010/main">
                <a:noFill/>
              </a14:hiddenFill>
            </a:ext>
          </a:extLst>
        </p:spPr>
        <p:txBody>
          <a:bodyPr lIns="107950" tIns="53975" rIns="107950" bIns="53975"/>
          <a:lstStyle/>
          <a:p>
            <a:endParaRPr lang="zh-CN" altLang="en-US"/>
          </a:p>
        </p:txBody>
      </p:sp>
      <p:sp>
        <p:nvSpPr>
          <p:cNvPr id="29713" name="Line 17"/>
          <p:cNvSpPr>
            <a:spLocks noChangeShapeType="1"/>
          </p:cNvSpPr>
          <p:nvPr/>
        </p:nvSpPr>
        <p:spPr bwMode="auto">
          <a:xfrm flipV="1">
            <a:off x="6086475" y="4473576"/>
            <a:ext cx="433388" cy="287338"/>
          </a:xfrm>
          <a:prstGeom prst="line">
            <a:avLst/>
          </a:prstGeom>
          <a:noFill/>
          <a:ln w="25400">
            <a:solidFill>
              <a:schemeClr val="accent2"/>
            </a:solidFill>
            <a:prstDash val="sysDot"/>
            <a:round/>
          </a:ln>
          <a:extLst>
            <a:ext uri="{909E8E84-426E-40DD-AFC4-6F175D3DCCD1}">
              <a14:hiddenFill xmlns:a14="http://schemas.microsoft.com/office/drawing/2010/main">
                <a:noFill/>
              </a14:hiddenFill>
            </a:ext>
          </a:extLst>
        </p:spPr>
        <p:txBody>
          <a:bodyPr lIns="107950" tIns="53975" rIns="107950" bIns="53975"/>
          <a:lstStyle/>
          <a:p>
            <a:endParaRPr lang="zh-CN" altLang="en-US"/>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pic>
        <p:nvPicPr>
          <p:cNvPr id="3" name="图片 2"/>
          <p:cNvPicPr>
            <a:picLocks noChangeAspect="1"/>
          </p:cNvPicPr>
          <p:nvPr/>
        </p:nvPicPr>
        <p:blipFill>
          <a:blip r:embed="rId1"/>
          <a:stretch>
            <a:fillRect/>
          </a:stretch>
        </p:blipFill>
        <p:spPr>
          <a:xfrm>
            <a:off x="9904941" y="3843337"/>
            <a:ext cx="2152254" cy="1565276"/>
          </a:xfrm>
          <a:prstGeom prst="rect">
            <a:avLst/>
          </a:prstGeom>
        </p:spPr>
      </p:pic>
      <p:pic>
        <p:nvPicPr>
          <p:cNvPr id="5122" name="Picture 2" descr="https://gimg2.baidu.com/image_search/src=http%3A%2F%2Fn.sinaimg.cn%2Fsinacn%2Fw680h444%2F20180125%2F8539-fyqwiqk6014875.jpg&amp;refer=http%3A%2F%2Fn.sinaimg.cn&amp;app=2002&amp;size=f9999,10000&amp;q=a80&amp;n=0&amp;g=0n&amp;fmt=auto?sec=1665757517&amp;t=df93ad217673da7265a2ae9b3900606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642825" y="1006355"/>
            <a:ext cx="2202089" cy="1437835"/>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a:picLocks noChangeAspect="1"/>
          </p:cNvPicPr>
          <p:nvPr/>
        </p:nvPicPr>
        <p:blipFill>
          <a:blip r:embed="rId3"/>
          <a:stretch>
            <a:fillRect/>
          </a:stretch>
        </p:blipFill>
        <p:spPr>
          <a:xfrm>
            <a:off x="2334157" y="4365625"/>
            <a:ext cx="2053296" cy="1539972"/>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122"/>
                                        </p:tgtEl>
                                        <p:attrNameLst>
                                          <p:attrName>style.visibility</p:attrName>
                                        </p:attrNameLst>
                                      </p:cBhvr>
                                      <p:to>
                                        <p:strVal val="visible"/>
                                      </p:to>
                                    </p:set>
                                    <p:anim calcmode="lin" valueType="num">
                                      <p:cBhvr additive="base">
                                        <p:cTn id="13" dur="500" fill="hold"/>
                                        <p:tgtEl>
                                          <p:spTgt spid="5122"/>
                                        </p:tgtEl>
                                        <p:attrNameLst>
                                          <p:attrName>ppt_x</p:attrName>
                                        </p:attrNameLst>
                                      </p:cBhvr>
                                      <p:tavLst>
                                        <p:tav tm="0">
                                          <p:val>
                                            <p:strVal val="#ppt_x"/>
                                          </p:val>
                                        </p:tav>
                                        <p:tav tm="100000">
                                          <p:val>
                                            <p:strVal val="#ppt_x"/>
                                          </p:val>
                                        </p:tav>
                                      </p:tavLst>
                                    </p:anim>
                                    <p:anim calcmode="lin" valueType="num">
                                      <p:cBhvr additive="base">
                                        <p:cTn id="14" dur="500" fill="hold"/>
                                        <p:tgtEl>
                                          <p:spTgt spid="512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9713"/>
                                        </p:tgtEl>
                                        <p:attrNameLst>
                                          <p:attrName>style.visibility</p:attrName>
                                        </p:attrNameLst>
                                      </p:cBhvr>
                                      <p:to>
                                        <p:strVal val="visible"/>
                                      </p:to>
                                    </p:set>
                                    <p:anim calcmode="lin" valueType="num">
                                      <p:cBhvr additive="base">
                                        <p:cTn id="25" dur="500" fill="hold"/>
                                        <p:tgtEl>
                                          <p:spTgt spid="29713"/>
                                        </p:tgtEl>
                                        <p:attrNameLst>
                                          <p:attrName>ppt_x</p:attrName>
                                        </p:attrNameLst>
                                      </p:cBhvr>
                                      <p:tavLst>
                                        <p:tav tm="0">
                                          <p:val>
                                            <p:strVal val="#ppt_x"/>
                                          </p:val>
                                        </p:tav>
                                        <p:tav tm="100000">
                                          <p:val>
                                            <p:strVal val="#ppt_x"/>
                                          </p:val>
                                        </p:tav>
                                      </p:tavLst>
                                    </p:anim>
                                    <p:anim calcmode="lin" valueType="num">
                                      <p:cBhvr additive="base">
                                        <p:cTn id="26" dur="500" fill="hold"/>
                                        <p:tgtEl>
                                          <p:spTgt spid="29713"/>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9712"/>
                                        </p:tgtEl>
                                        <p:attrNameLst>
                                          <p:attrName>style.visibility</p:attrName>
                                        </p:attrNameLst>
                                      </p:cBhvr>
                                      <p:to>
                                        <p:strVal val="visible"/>
                                      </p:to>
                                    </p:set>
                                    <p:anim calcmode="lin" valueType="num">
                                      <p:cBhvr additive="base">
                                        <p:cTn id="29" dur="500" fill="hold"/>
                                        <p:tgtEl>
                                          <p:spTgt spid="29712"/>
                                        </p:tgtEl>
                                        <p:attrNameLst>
                                          <p:attrName>ppt_x</p:attrName>
                                        </p:attrNameLst>
                                      </p:cBhvr>
                                      <p:tavLst>
                                        <p:tav tm="0">
                                          <p:val>
                                            <p:strVal val="#ppt_x"/>
                                          </p:val>
                                        </p:tav>
                                        <p:tav tm="100000">
                                          <p:val>
                                            <p:strVal val="#ppt_x"/>
                                          </p:val>
                                        </p:tav>
                                      </p:tavLst>
                                    </p:anim>
                                    <p:anim calcmode="lin" valueType="num">
                                      <p:cBhvr additive="base">
                                        <p:cTn id="30" dur="500" fill="hold"/>
                                        <p:tgtEl>
                                          <p:spTgt spid="29712"/>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9711"/>
                                        </p:tgtEl>
                                        <p:attrNameLst>
                                          <p:attrName>style.visibility</p:attrName>
                                        </p:attrNameLst>
                                      </p:cBhvr>
                                      <p:to>
                                        <p:strVal val="visible"/>
                                      </p:to>
                                    </p:set>
                                    <p:anim calcmode="lin" valueType="num">
                                      <p:cBhvr additive="base">
                                        <p:cTn id="33" dur="500" fill="hold"/>
                                        <p:tgtEl>
                                          <p:spTgt spid="29711"/>
                                        </p:tgtEl>
                                        <p:attrNameLst>
                                          <p:attrName>ppt_x</p:attrName>
                                        </p:attrNameLst>
                                      </p:cBhvr>
                                      <p:tavLst>
                                        <p:tav tm="0">
                                          <p:val>
                                            <p:strVal val="#ppt_x"/>
                                          </p:val>
                                        </p:tav>
                                        <p:tav tm="100000">
                                          <p:val>
                                            <p:strVal val="#ppt_x"/>
                                          </p:val>
                                        </p:tav>
                                      </p:tavLst>
                                    </p:anim>
                                    <p:anim calcmode="lin" valueType="num">
                                      <p:cBhvr additive="base">
                                        <p:cTn id="34" dur="500" fill="hold"/>
                                        <p:tgtEl>
                                          <p:spTgt spid="29711"/>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9709"/>
                                        </p:tgtEl>
                                        <p:attrNameLst>
                                          <p:attrName>style.visibility</p:attrName>
                                        </p:attrNameLst>
                                      </p:cBhvr>
                                      <p:to>
                                        <p:strVal val="visible"/>
                                      </p:to>
                                    </p:set>
                                    <p:anim calcmode="lin" valueType="num">
                                      <p:cBhvr additive="base">
                                        <p:cTn id="37" dur="500" fill="hold"/>
                                        <p:tgtEl>
                                          <p:spTgt spid="29709"/>
                                        </p:tgtEl>
                                        <p:attrNameLst>
                                          <p:attrName>ppt_x</p:attrName>
                                        </p:attrNameLst>
                                      </p:cBhvr>
                                      <p:tavLst>
                                        <p:tav tm="0">
                                          <p:val>
                                            <p:strVal val="#ppt_x"/>
                                          </p:val>
                                        </p:tav>
                                        <p:tav tm="100000">
                                          <p:val>
                                            <p:strVal val="#ppt_x"/>
                                          </p:val>
                                        </p:tav>
                                      </p:tavLst>
                                    </p:anim>
                                    <p:anim calcmode="lin" valueType="num">
                                      <p:cBhvr additive="base">
                                        <p:cTn id="38" dur="500" fill="hold"/>
                                        <p:tgtEl>
                                          <p:spTgt spid="2970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9" grpId="0" animBg="1"/>
      <p:bldP spid="29711" grpId="0" animBg="1"/>
      <p:bldP spid="29712" grpId="0" animBg="1"/>
      <p:bldP spid="297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06"/>
          <p:cNvSpPr txBox="1"/>
          <p:nvPr/>
        </p:nvSpPr>
        <p:spPr>
          <a:xfrm>
            <a:off x="5749491" y="2852325"/>
            <a:ext cx="5204059" cy="533400"/>
          </a:xfrm>
          <a:prstGeom prst="rect">
            <a:avLst/>
          </a:prstGeom>
        </p:spPr>
        <p:txBody>
          <a:bodyPr vert="horz" rtlCol="0" anchor="t" anchorCtr="0">
            <a:noAutofit/>
          </a:bodyPr>
          <a:lstStyle/>
          <a:p>
            <a:pPr defTabSz="457200">
              <a:lnSpc>
                <a:spcPct val="125000"/>
              </a:lnSpc>
            </a:pP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Object 207"/>
          <p:cNvSpPr txBox="1"/>
          <p:nvPr/>
        </p:nvSpPr>
        <p:spPr>
          <a:xfrm>
            <a:off x="4950946" y="2397681"/>
            <a:ext cx="54635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02</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6" name="Object 208"/>
          <p:cNvSpPr txBox="1"/>
          <p:nvPr/>
        </p:nvSpPr>
        <p:spPr>
          <a:xfrm>
            <a:off x="5749491" y="1374548"/>
            <a:ext cx="5204059" cy="765957"/>
          </a:xfrm>
          <a:prstGeom prst="rect">
            <a:avLst/>
          </a:prstGeom>
        </p:spPr>
        <p:txBody>
          <a:bodyPr vert="horz" rtlCol="0" anchor="t" anchorCtr="0">
            <a:noAutofit/>
          </a:bodyPr>
          <a:lstStyle/>
          <a:p>
            <a:pPr defTabSz="457200">
              <a:lnSpc>
                <a:spcPct val="125000"/>
              </a:lnSpc>
            </a:pPr>
            <a:r>
              <a:rPr lang="zh-CN" altLang="en-US" sz="1600" b="1" spc="28" dirty="0">
                <a:solidFill>
                  <a:srgbClr val="EB7C1F"/>
                </a:solidFill>
                <a:latin typeface="微软雅黑" panose="020B0503020204020204" pitchFamily="34" charset="-122"/>
                <a:ea typeface="微软雅黑" panose="020B0503020204020204" pitchFamily="34" charset="-122"/>
              </a:rPr>
              <a:t>软件</a:t>
            </a:r>
            <a:r>
              <a:rPr lang="zh-CN" altLang="en-US" sz="1600" b="1" spc="28" dirty="0" smtClean="0">
                <a:solidFill>
                  <a:srgbClr val="EB7C1F"/>
                </a:solidFill>
                <a:latin typeface="微软雅黑" panose="020B0503020204020204" pitchFamily="34" charset="-122"/>
                <a:ea typeface="微软雅黑" panose="020B0503020204020204" pitchFamily="34" charset="-122"/>
              </a:rPr>
              <a:t>的定义与作用</a:t>
            </a:r>
            <a:endParaRPr lang="en-US" altLang="zh-CN" sz="1600" b="1" spc="28" dirty="0" smtClean="0">
              <a:solidFill>
                <a:srgbClr val="EB7C1F"/>
              </a:solidFill>
              <a:latin typeface="微软雅黑" panose="020B0503020204020204" pitchFamily="34" charset="-122"/>
              <a:ea typeface="微软雅黑" panose="020B0503020204020204" pitchFamily="34" charset="-122"/>
            </a:endParaRPr>
          </a:p>
          <a:p>
            <a:pPr defTabSz="457200">
              <a:lnSpc>
                <a:spcPct val="125000"/>
              </a:lnSpc>
            </a:pPr>
            <a:r>
              <a:rPr lang="zh-CN" altLang="en-US" sz="1600" spc="28" dirty="0" smtClean="0">
                <a:solidFill>
                  <a:schemeClr val="bg1">
                    <a:lumMod val="65000"/>
                  </a:schemeClr>
                </a:solidFill>
                <a:latin typeface="微软雅黑" panose="020B0503020204020204" pitchFamily="34" charset="-122"/>
                <a:ea typeface="微软雅黑" panose="020B0503020204020204" pitchFamily="34" charset="-122"/>
              </a:rPr>
              <a:t>挑战和</a:t>
            </a:r>
            <a:r>
              <a:rPr lang="zh-CN" altLang="en-US" sz="1600" spc="28" dirty="0">
                <a:solidFill>
                  <a:schemeClr val="bg1">
                    <a:lumMod val="65000"/>
                  </a:schemeClr>
                </a:solidFill>
                <a:latin typeface="微软雅黑" panose="020B0503020204020204" pitchFamily="34" charset="-122"/>
                <a:ea typeface="微软雅黑" panose="020B0503020204020204" pitchFamily="34" charset="-122"/>
              </a:rPr>
              <a:t>问题</a:t>
            </a:r>
            <a:endParaRPr lang="zh-CN" altLang="en-US" sz="1600" spc="28"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Object 209"/>
          <p:cNvSpPr txBox="1"/>
          <p:nvPr/>
        </p:nvSpPr>
        <p:spPr>
          <a:xfrm>
            <a:off x="4944595" y="882816"/>
            <a:ext cx="5469940"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01</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什么是软件</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9" name="Object 205"/>
          <p:cNvSpPr txBox="1"/>
          <p:nvPr/>
        </p:nvSpPr>
        <p:spPr>
          <a:xfrm>
            <a:off x="4976345" y="3712521"/>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03</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11" name="Text Box 5"/>
          <p:cNvSpPr txBox="1">
            <a:spLocks noChangeArrowheads="1"/>
          </p:cNvSpPr>
          <p:nvPr/>
        </p:nvSpPr>
        <p:spPr bwMode="auto">
          <a:xfrm>
            <a:off x="9575798" y="5935165"/>
            <a:ext cx="2021387" cy="478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en-US" altLang="zh-CN" sz="2400" dirty="0">
                <a:solidFill>
                  <a:srgbClr val="EB7C1F"/>
                </a:solidFill>
                <a:latin typeface="+mn-ea"/>
              </a:rPr>
              <a:t>@</a:t>
            </a:r>
            <a:r>
              <a:rPr lang="zh-CN" altLang="en-US" sz="2400" dirty="0">
                <a:solidFill>
                  <a:srgbClr val="EB7C1F"/>
                </a:solidFill>
                <a:latin typeface="+mn-ea"/>
              </a:rPr>
              <a:t>第</a:t>
            </a:r>
            <a:r>
              <a:rPr lang="en-US" altLang="zh-CN" sz="2400" dirty="0">
                <a:solidFill>
                  <a:srgbClr val="EB7C1F"/>
                </a:solidFill>
                <a:latin typeface="+mn-ea"/>
              </a:rPr>
              <a:t>1</a:t>
            </a:r>
            <a:r>
              <a:rPr lang="zh-CN" altLang="en-US" sz="2400" dirty="0" smtClean="0">
                <a:solidFill>
                  <a:srgbClr val="EB7C1F"/>
                </a:solidFill>
                <a:latin typeface="+mn-ea"/>
              </a:rPr>
              <a:t>章</a:t>
            </a:r>
            <a:r>
              <a:rPr lang="en-US" altLang="zh-CN" sz="2400" dirty="0" smtClean="0">
                <a:solidFill>
                  <a:srgbClr val="EB7C1F"/>
                </a:solidFill>
                <a:latin typeface="+mn-ea"/>
              </a:rPr>
              <a:t>.</a:t>
            </a:r>
            <a:r>
              <a:rPr lang="zh-CN" altLang="en-US" sz="2400" dirty="0">
                <a:solidFill>
                  <a:srgbClr val="EB7C1F"/>
                </a:solidFill>
                <a:latin typeface="+mn-ea"/>
              </a:rPr>
              <a:t>教材</a:t>
            </a:r>
            <a:endParaRPr lang="zh-CN" altLang="en-US" sz="2400" dirty="0">
              <a:solidFill>
                <a:srgbClr val="EB7C1F"/>
              </a:solidFill>
              <a:latin typeface="+mn-ea"/>
            </a:endParaRPr>
          </a:p>
        </p:txBody>
      </p:sp>
      <p:sp>
        <p:nvSpPr>
          <p:cNvPr id="12" name="AutoShape 4"/>
          <p:cNvSpPr>
            <a:spLocks noChangeArrowheads="1"/>
          </p:cNvSpPr>
          <p:nvPr/>
        </p:nvSpPr>
        <p:spPr bwMode="auto">
          <a:xfrm>
            <a:off x="4549308" y="890161"/>
            <a:ext cx="395287" cy="431800"/>
          </a:xfrm>
          <a:prstGeom prst="sun">
            <a:avLst>
              <a:gd name="adj" fmla="val 25000"/>
            </a:avLst>
          </a:prstGeom>
          <a:solidFill>
            <a:srgbClr val="EB7C1F"/>
          </a:solidFill>
          <a:ln>
            <a:noFill/>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13" name="Object 205"/>
          <p:cNvSpPr txBox="1"/>
          <p:nvPr/>
        </p:nvSpPr>
        <p:spPr>
          <a:xfrm>
            <a:off x="4960470" y="5046045"/>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04</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smtClean="0">
                <a:solidFill>
                  <a:srgbClr val="000000"/>
                </a:solidFill>
                <a:latin typeface="微软雅黑" panose="020B0503020204020204" pitchFamily="34" charset="-122"/>
                <a:ea typeface="微软雅黑" panose="020B0503020204020204" pitchFamily="34" charset="-122"/>
              </a:rPr>
              <a:t>AI</a:t>
            </a:r>
            <a:r>
              <a:rPr lang="zh-CN" altLang="en-US" sz="3000" spc="300" dirty="0" smtClean="0">
                <a:solidFill>
                  <a:srgbClr val="000000"/>
                </a:solidFill>
                <a:latin typeface="微软雅黑" panose="020B0503020204020204" pitchFamily="34" charset="-122"/>
                <a:ea typeface="微软雅黑" panose="020B0503020204020204" pitchFamily="34" charset="-122"/>
              </a:rPr>
              <a:t>时代的软件工程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什么是有价值的软件</a:t>
            </a:r>
            <a:r>
              <a:rPr lang="zh-CN" altLang="en-US" dirty="0" smtClean="0"/>
              <a:t>？</a:t>
            </a:r>
            <a:endParaRPr lang="zh-CN" altLang="en-US" dirty="0"/>
          </a:p>
        </p:txBody>
      </p:sp>
      <p:sp>
        <p:nvSpPr>
          <p:cNvPr id="3" name="内容占位符 2"/>
          <p:cNvSpPr>
            <a:spLocks noGrp="1"/>
          </p:cNvSpPr>
          <p:nvPr>
            <p:ph idx="1"/>
          </p:nvPr>
        </p:nvSpPr>
        <p:spPr/>
        <p:txBody>
          <a:bodyPr/>
          <a:lstStyle/>
          <a:p>
            <a:r>
              <a:rPr lang="zh-CN" altLang="en-US" dirty="0" smtClean="0"/>
              <a:t>满足用户需求</a:t>
            </a:r>
            <a:endParaRPr lang="en-US" altLang="zh-CN" dirty="0" smtClean="0"/>
          </a:p>
          <a:p>
            <a:pPr lvl="1"/>
            <a:r>
              <a:rPr lang="zh-CN" altLang="en-US" dirty="0" smtClean="0"/>
              <a:t>解决用户的</a:t>
            </a:r>
            <a:r>
              <a:rPr lang="zh-CN" altLang="en-US" b="1" dirty="0" smtClean="0">
                <a:solidFill>
                  <a:srgbClr val="EB7C1F"/>
                </a:solidFill>
              </a:rPr>
              <a:t>痛点</a:t>
            </a:r>
            <a:endParaRPr lang="en-US" altLang="zh-CN" b="1" dirty="0" smtClean="0">
              <a:solidFill>
                <a:srgbClr val="EB7C1F"/>
              </a:solidFill>
            </a:endParaRPr>
          </a:p>
          <a:p>
            <a:pPr lvl="1"/>
            <a:r>
              <a:rPr lang="zh-CN" altLang="en-US" dirty="0" smtClean="0"/>
              <a:t>点燃用户的</a:t>
            </a:r>
            <a:r>
              <a:rPr lang="zh-CN" altLang="en-US" b="1" dirty="0" smtClean="0">
                <a:solidFill>
                  <a:srgbClr val="EB7C1F"/>
                </a:solidFill>
              </a:rPr>
              <a:t>兴奋点</a:t>
            </a:r>
            <a:endParaRPr lang="en-US" altLang="zh-CN" b="1" dirty="0" smtClean="0">
              <a:solidFill>
                <a:srgbClr val="EB7C1F"/>
              </a:solidFill>
            </a:endParaRPr>
          </a:p>
          <a:p>
            <a:pPr marL="454025" lvl="1" indent="0">
              <a:buNone/>
            </a:pPr>
            <a:endParaRPr lang="en-US" altLang="zh-CN" dirty="0" smtClean="0"/>
          </a:p>
          <a:p>
            <a:r>
              <a:rPr lang="zh-CN" altLang="en-US" dirty="0" smtClean="0"/>
              <a:t>和竞争产品相比，具有</a:t>
            </a:r>
            <a:r>
              <a:rPr lang="zh-CN" altLang="en-US" b="1" dirty="0" smtClean="0">
                <a:solidFill>
                  <a:srgbClr val="EB7C1F"/>
                </a:solidFill>
              </a:rPr>
              <a:t>创新</a:t>
            </a:r>
            <a:r>
              <a:rPr lang="zh-CN" altLang="en-US" dirty="0" smtClean="0"/>
              <a:t>和</a:t>
            </a:r>
            <a:r>
              <a:rPr lang="zh-CN" altLang="en-US" b="1" dirty="0" smtClean="0">
                <a:solidFill>
                  <a:srgbClr val="EB7C1F"/>
                </a:solidFill>
              </a:rPr>
              <a:t>竞争</a:t>
            </a:r>
            <a:r>
              <a:rPr lang="zh-CN" altLang="en-US" dirty="0" smtClean="0"/>
              <a:t>优势</a:t>
            </a:r>
            <a:endParaRPr lang="en-US" altLang="zh-CN" dirty="0" smtClean="0"/>
          </a:p>
          <a:p>
            <a:pPr lvl="1"/>
            <a:r>
              <a:rPr lang="zh-CN" altLang="en-US" dirty="0" smtClean="0"/>
              <a:t>业务创新和技术创新</a:t>
            </a:r>
            <a:endParaRPr lang="en-US" altLang="zh-CN" dirty="0" smtClean="0"/>
          </a:p>
          <a:p>
            <a:pPr lvl="1"/>
            <a:r>
              <a:rPr lang="zh-CN" altLang="en-US" dirty="0" smtClean="0"/>
              <a:t>技术、政策和资源的优势</a:t>
            </a:r>
            <a:endParaRPr lang="zh-CN" altLang="en-US" dirty="0"/>
          </a:p>
        </p:txBody>
      </p:sp>
      <p:sp>
        <p:nvSpPr>
          <p:cNvPr id="4" name="灯片编号占位符 3"/>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06"/>
          <p:cNvSpPr txBox="1"/>
          <p:nvPr/>
        </p:nvSpPr>
        <p:spPr>
          <a:xfrm>
            <a:off x="5749491" y="2852325"/>
            <a:ext cx="5204059" cy="533400"/>
          </a:xfrm>
          <a:prstGeom prst="rect">
            <a:avLst/>
          </a:prstGeom>
        </p:spPr>
        <p:txBody>
          <a:bodyPr vert="horz" rtlCol="0" anchor="t" anchorCtr="0">
            <a:noAutofit/>
          </a:bodyPr>
          <a:lstStyle/>
          <a:p>
            <a:pPr defTabSz="457200">
              <a:lnSpc>
                <a:spcPct val="125000"/>
              </a:lnSpc>
            </a:pP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Object 207"/>
          <p:cNvSpPr txBox="1"/>
          <p:nvPr/>
        </p:nvSpPr>
        <p:spPr>
          <a:xfrm>
            <a:off x="4950946" y="2331006"/>
            <a:ext cx="54635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02</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7" name="Object 209"/>
          <p:cNvSpPr txBox="1"/>
          <p:nvPr/>
        </p:nvSpPr>
        <p:spPr>
          <a:xfrm>
            <a:off x="4944595" y="949491"/>
            <a:ext cx="5469940"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01</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什么是软件</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9" name="Object 205"/>
          <p:cNvSpPr txBox="1"/>
          <p:nvPr/>
        </p:nvSpPr>
        <p:spPr>
          <a:xfrm>
            <a:off x="4976345" y="3712521"/>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03</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12" name="AutoShape 4"/>
          <p:cNvSpPr>
            <a:spLocks noChangeArrowheads="1"/>
          </p:cNvSpPr>
          <p:nvPr/>
        </p:nvSpPr>
        <p:spPr bwMode="auto">
          <a:xfrm>
            <a:off x="4549308" y="2341136"/>
            <a:ext cx="395287" cy="431800"/>
          </a:xfrm>
          <a:prstGeom prst="sun">
            <a:avLst>
              <a:gd name="adj" fmla="val 25000"/>
            </a:avLst>
          </a:prstGeom>
          <a:solidFill>
            <a:srgbClr val="EB7C1F"/>
          </a:solidFill>
          <a:ln>
            <a:noFill/>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11" name="Object 205"/>
          <p:cNvSpPr txBox="1"/>
          <p:nvPr/>
        </p:nvSpPr>
        <p:spPr>
          <a:xfrm>
            <a:off x="4960470" y="5046045"/>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04</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smtClean="0">
                <a:solidFill>
                  <a:srgbClr val="000000"/>
                </a:solidFill>
                <a:latin typeface="微软雅黑" panose="020B0503020204020204" pitchFamily="34" charset="-122"/>
                <a:ea typeface="微软雅黑" panose="020B0503020204020204" pitchFamily="34" charset="-122"/>
              </a:rPr>
              <a:t>AI</a:t>
            </a:r>
            <a:r>
              <a:rPr lang="zh-CN" altLang="en-US" sz="3000" spc="300" dirty="0" smtClean="0">
                <a:solidFill>
                  <a:srgbClr val="000000"/>
                </a:solidFill>
                <a:latin typeface="微软雅黑" panose="020B0503020204020204" pitchFamily="34" charset="-122"/>
                <a:ea typeface="微软雅黑" panose="020B0503020204020204" pitchFamily="34" charset="-122"/>
              </a:rPr>
              <a:t>时代的软件工程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p:cNvSpPr>
            <a:spLocks noGrp="1"/>
          </p:cNvSpPr>
          <p:nvPr>
            <p:ph type="title"/>
          </p:nvPr>
        </p:nvSpPr>
        <p:spPr/>
        <p:txBody>
          <a:bodyPr/>
          <a:lstStyle/>
          <a:p>
            <a:r>
              <a:rPr lang="zh-CN" altLang="en-US" smtClean="0"/>
              <a:t>什么是工程？</a:t>
            </a:r>
            <a:endParaRPr lang="zh-CN" altLang="en-US" smtClean="0"/>
          </a:p>
        </p:txBody>
      </p:sp>
      <p:sp>
        <p:nvSpPr>
          <p:cNvPr id="31747" name="内容占位符 2"/>
          <p:cNvSpPr>
            <a:spLocks noGrp="1"/>
          </p:cNvSpPr>
          <p:nvPr>
            <p:ph idx="1"/>
          </p:nvPr>
        </p:nvSpPr>
        <p:spPr/>
        <p:txBody>
          <a:bodyPr/>
          <a:lstStyle/>
          <a:p>
            <a:r>
              <a:rPr lang="zh-CN" altLang="zh-CN" smtClean="0"/>
              <a:t>工程是对技术（或社会）实体的分析、设计、建造、验证和管理。</a:t>
            </a:r>
            <a:endParaRPr lang="en-US" altLang="zh-CN" smtClean="0"/>
          </a:p>
          <a:p>
            <a:r>
              <a:rPr lang="zh-CN" altLang="zh-CN" smtClean="0"/>
              <a:t>工程是一种组织良好、管理严密、各类人员协同配合、共同完成工作的学科</a:t>
            </a:r>
            <a:r>
              <a:rPr lang="zh-CN" altLang="en-US" smtClean="0"/>
              <a:t>。</a:t>
            </a:r>
            <a:endParaRPr lang="en-US" altLang="zh-CN" smtClean="0"/>
          </a:p>
          <a:p>
            <a:r>
              <a:rPr lang="zh-CN" altLang="zh-CN" smtClean="0"/>
              <a:t>它具有以下特性：</a:t>
            </a:r>
            <a:endParaRPr lang="zh-CN" altLang="zh-CN" smtClean="0"/>
          </a:p>
          <a:p>
            <a:pPr lvl="1"/>
            <a:r>
              <a:rPr lang="zh-CN" altLang="zh-CN" smtClean="0"/>
              <a:t>以价值为目标</a:t>
            </a:r>
            <a:endParaRPr lang="en-US" altLang="zh-CN" smtClean="0"/>
          </a:p>
          <a:p>
            <a:pPr lvl="1"/>
            <a:r>
              <a:rPr lang="zh-CN" altLang="zh-CN" smtClean="0"/>
              <a:t>高度的组织管理性</a:t>
            </a:r>
            <a:endParaRPr lang="en-US" altLang="zh-CN" smtClean="0"/>
          </a:p>
          <a:p>
            <a:pPr lvl="1"/>
            <a:r>
              <a:rPr lang="zh-CN" altLang="zh-CN" smtClean="0"/>
              <a:t>多种学科的综合</a:t>
            </a:r>
            <a:endParaRPr lang="zh-CN" altLang="zh-CN" smtClean="0"/>
          </a:p>
          <a:p>
            <a:pPr lvl="1"/>
            <a:r>
              <a:rPr lang="zh-CN" altLang="zh-CN" smtClean="0"/>
              <a:t>高度的实践性</a:t>
            </a:r>
            <a:endParaRPr lang="zh-CN" altLang="en-US" smtClean="0"/>
          </a:p>
        </p:txBody>
      </p:sp>
      <p:sp>
        <p:nvSpPr>
          <p:cNvPr id="4" name="灯片编号占位符 3"/>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zh-CN" altLang="en-US" smtClean="0"/>
              <a:t>如何做工程 </a:t>
            </a:r>
            <a:r>
              <a:rPr lang="en-US" altLang="zh-CN" smtClean="0"/>
              <a:t>?</a:t>
            </a:r>
            <a:r>
              <a:rPr lang="zh-CN" altLang="en-US" smtClean="0"/>
              <a:t> </a:t>
            </a:r>
            <a:endParaRPr lang="zh-CN" altLang="en-US" smtClean="0"/>
          </a:p>
        </p:txBody>
      </p:sp>
      <p:sp>
        <p:nvSpPr>
          <p:cNvPr id="26627" name="内容占位符 1"/>
          <p:cNvSpPr>
            <a:spLocks noGrp="1"/>
          </p:cNvSpPr>
          <p:nvPr>
            <p:ph idx="1"/>
          </p:nvPr>
        </p:nvSpPr>
        <p:spPr>
          <a:xfrm>
            <a:off x="612000" y="1353458"/>
            <a:ext cx="11157857" cy="2561317"/>
          </a:xfrm>
        </p:spPr>
        <p:txBody>
          <a:bodyPr/>
          <a:lstStyle/>
          <a:p>
            <a:r>
              <a:rPr lang="zh-CN" altLang="zh-CN" dirty="0" smtClean="0"/>
              <a:t>一个工程实践包括以下四个核心步骤：</a:t>
            </a:r>
            <a:endParaRPr lang="zh-CN" altLang="zh-CN" dirty="0" smtClean="0"/>
          </a:p>
          <a:p>
            <a:pPr lvl="1"/>
            <a:r>
              <a:rPr lang="zh-CN" altLang="zh-CN" dirty="0" smtClean="0"/>
              <a:t>理解问题。在软件工程领域，就是</a:t>
            </a:r>
            <a:r>
              <a:rPr lang="zh-CN" altLang="en-US" dirty="0" smtClean="0"/>
              <a:t>软件</a:t>
            </a:r>
            <a:r>
              <a:rPr lang="zh-CN" altLang="zh-CN" dirty="0" smtClean="0"/>
              <a:t>需求分析；</a:t>
            </a:r>
            <a:endParaRPr lang="zh-CN" altLang="zh-CN" dirty="0" smtClean="0"/>
          </a:p>
          <a:p>
            <a:pPr lvl="1"/>
            <a:r>
              <a:rPr lang="zh-CN" altLang="en-US" dirty="0"/>
              <a:t>设</a:t>
            </a:r>
            <a:r>
              <a:rPr lang="zh-CN" altLang="en-US" dirty="0" smtClean="0"/>
              <a:t>计</a:t>
            </a:r>
            <a:r>
              <a:rPr lang="zh-CN" altLang="zh-CN" dirty="0" smtClean="0"/>
              <a:t>方案。在软件工程领域，就是</a:t>
            </a:r>
            <a:r>
              <a:rPr lang="zh-CN" altLang="en-US" dirty="0" smtClean="0"/>
              <a:t>软件</a:t>
            </a:r>
            <a:r>
              <a:rPr lang="zh-CN" altLang="zh-CN" dirty="0" smtClean="0"/>
              <a:t>设计；</a:t>
            </a:r>
            <a:endParaRPr lang="zh-CN" altLang="zh-CN" dirty="0" smtClean="0"/>
          </a:p>
          <a:p>
            <a:pPr lvl="1"/>
            <a:r>
              <a:rPr lang="zh-CN" altLang="zh-CN" dirty="0" smtClean="0"/>
              <a:t>实施</a:t>
            </a:r>
            <a:r>
              <a:rPr lang="zh-CN" altLang="en-US" dirty="0" smtClean="0"/>
              <a:t>方案</a:t>
            </a:r>
            <a:r>
              <a:rPr lang="zh-CN" altLang="zh-CN" dirty="0" smtClean="0"/>
              <a:t>。在软件工程领域，就是</a:t>
            </a:r>
            <a:r>
              <a:rPr lang="zh-CN" altLang="en-US" dirty="0" smtClean="0"/>
              <a:t>软件</a:t>
            </a:r>
            <a:r>
              <a:rPr lang="zh-CN" altLang="zh-CN" dirty="0" smtClean="0"/>
              <a:t>编码；</a:t>
            </a:r>
            <a:endParaRPr lang="zh-CN" altLang="zh-CN" dirty="0" smtClean="0"/>
          </a:p>
          <a:p>
            <a:pPr lvl="1"/>
            <a:r>
              <a:rPr lang="zh-CN" altLang="en-US" dirty="0" smtClean="0"/>
              <a:t>监控方案</a:t>
            </a:r>
            <a:r>
              <a:rPr lang="zh-CN" altLang="zh-CN" dirty="0" smtClean="0"/>
              <a:t>的</a:t>
            </a:r>
            <a:r>
              <a:rPr lang="zh-CN" altLang="en-US" dirty="0" smtClean="0"/>
              <a:t>效能</a:t>
            </a:r>
            <a:r>
              <a:rPr lang="zh-CN" altLang="zh-CN" dirty="0" smtClean="0"/>
              <a:t>。在软件工程领域，就是</a:t>
            </a:r>
            <a:r>
              <a:rPr lang="zh-CN" altLang="en-US" dirty="0" smtClean="0"/>
              <a:t>软件</a:t>
            </a:r>
            <a:r>
              <a:rPr lang="zh-CN" altLang="zh-CN" dirty="0" smtClean="0"/>
              <a:t>测试</a:t>
            </a:r>
            <a:r>
              <a:rPr lang="zh-CN" altLang="en-US" dirty="0" smtClean="0"/>
              <a:t>和质量保障</a:t>
            </a:r>
            <a:r>
              <a:rPr lang="zh-CN" altLang="zh-CN" dirty="0" smtClean="0"/>
              <a:t>。</a:t>
            </a:r>
            <a:endParaRPr lang="zh-CN" altLang="zh-CN" dirty="0" smtClean="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pic>
        <p:nvPicPr>
          <p:cNvPr id="9220" name="Picture 4" descr="https://img2.baidu.com/it/u=368426879,4094021830&amp;fm=253&amp;fmt=auto&amp;app=138&amp;f=JPEG?w=550&amp;h=37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286249" y="4421251"/>
            <a:ext cx="2898775" cy="19922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06"/>
          <p:cNvSpPr txBox="1"/>
          <p:nvPr/>
        </p:nvSpPr>
        <p:spPr>
          <a:xfrm>
            <a:off x="5749491" y="2852325"/>
            <a:ext cx="5204059" cy="533400"/>
          </a:xfrm>
          <a:prstGeom prst="rect">
            <a:avLst/>
          </a:prstGeom>
        </p:spPr>
        <p:txBody>
          <a:bodyPr vert="horz" rtlCol="0" anchor="t" anchorCtr="0">
            <a:noAutofit/>
          </a:bodyPr>
          <a:lstStyle/>
          <a:p>
            <a:pPr defTabSz="457200">
              <a:lnSpc>
                <a:spcPct val="125000"/>
              </a:lnSpc>
            </a:pP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Object 207"/>
          <p:cNvSpPr txBox="1"/>
          <p:nvPr/>
        </p:nvSpPr>
        <p:spPr>
          <a:xfrm>
            <a:off x="4950946" y="2331006"/>
            <a:ext cx="54635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02</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7" name="Object 209"/>
          <p:cNvSpPr txBox="1"/>
          <p:nvPr/>
        </p:nvSpPr>
        <p:spPr>
          <a:xfrm>
            <a:off x="4944595" y="949491"/>
            <a:ext cx="5469940"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01</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什么是软件</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8" name="Object 204"/>
          <p:cNvSpPr txBox="1"/>
          <p:nvPr/>
        </p:nvSpPr>
        <p:spPr>
          <a:xfrm>
            <a:off x="5749491" y="4169721"/>
            <a:ext cx="5204059" cy="1275116"/>
          </a:xfrm>
          <a:prstGeom prst="rect">
            <a:avLst/>
          </a:prstGeom>
        </p:spPr>
        <p:txBody>
          <a:bodyPr vert="horz" rtlCol="0" anchor="t" anchorCtr="0">
            <a:noAutofit/>
          </a:bodyPr>
          <a:lstStyle/>
          <a:p>
            <a:pPr defTabSz="457200">
              <a:lnSpc>
                <a:spcPct val="125000"/>
              </a:lnSpc>
            </a:pPr>
            <a:r>
              <a:rPr lang="zh-CN" altLang="en-US" sz="1600" spc="28" dirty="0">
                <a:solidFill>
                  <a:schemeClr val="bg1">
                    <a:lumMod val="65000"/>
                  </a:schemeClr>
                </a:solidFill>
                <a:latin typeface="微软雅黑" panose="020B0503020204020204" pitchFamily="34" charset="-122"/>
                <a:ea typeface="微软雅黑" panose="020B0503020204020204" pitchFamily="34" charset="-122"/>
              </a:rPr>
              <a:t>软件工程的概念和知识域</a:t>
            </a:r>
            <a:endParaRPr lang="zh-CN" altLang="en-US" sz="1600" spc="28" dirty="0">
              <a:solidFill>
                <a:schemeClr val="bg1">
                  <a:lumMod val="65000"/>
                </a:schemeClr>
              </a:solidFill>
              <a:latin typeface="微软雅黑" panose="020B0503020204020204" pitchFamily="34" charset="-122"/>
              <a:ea typeface="微软雅黑" panose="020B0503020204020204" pitchFamily="34" charset="-122"/>
            </a:endParaRPr>
          </a:p>
          <a:p>
            <a:pPr defTabSz="457200">
              <a:lnSpc>
                <a:spcPct val="125000"/>
              </a:lnSpc>
            </a:pPr>
            <a:r>
              <a:rPr lang="zh-CN" altLang="en-US" sz="1600" spc="28" dirty="0" smtClean="0">
                <a:solidFill>
                  <a:schemeClr val="bg1">
                    <a:lumMod val="65000"/>
                  </a:schemeClr>
                </a:solidFill>
                <a:latin typeface="微软雅黑" panose="020B0503020204020204" pitchFamily="34" charset="-122"/>
                <a:ea typeface="微软雅黑" panose="020B0503020204020204" pitchFamily="34" charset="-122"/>
              </a:rPr>
              <a:t>软件工程技术</a:t>
            </a:r>
            <a:endParaRPr lang="en-US" altLang="zh-CN" sz="1600" spc="28" dirty="0" smtClean="0">
              <a:solidFill>
                <a:schemeClr val="bg1">
                  <a:lumMod val="65000"/>
                </a:schemeClr>
              </a:solidFill>
              <a:latin typeface="微软雅黑" panose="020B0503020204020204" pitchFamily="34" charset="-122"/>
              <a:ea typeface="微软雅黑" panose="020B0503020204020204" pitchFamily="34" charset="-122"/>
            </a:endParaRPr>
          </a:p>
          <a:p>
            <a:pPr defTabSz="457200">
              <a:lnSpc>
                <a:spcPct val="125000"/>
              </a:lnSpc>
            </a:pPr>
            <a:r>
              <a:rPr lang="zh-CN" altLang="en-US" sz="1600" spc="28" dirty="0" smtClean="0">
                <a:solidFill>
                  <a:schemeClr val="bg1">
                    <a:lumMod val="65000"/>
                  </a:schemeClr>
                </a:solidFill>
                <a:latin typeface="微软雅黑" panose="020B0503020204020204" pitchFamily="34" charset="-122"/>
                <a:ea typeface="微软雅黑" panose="020B0503020204020204" pitchFamily="34" charset="-122"/>
              </a:rPr>
              <a:t>软件工程管理</a:t>
            </a:r>
            <a:endParaRPr lang="zh-CN" altLang="en-US" sz="1600" spc="28"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Object 205"/>
          <p:cNvSpPr txBox="1"/>
          <p:nvPr/>
        </p:nvSpPr>
        <p:spPr>
          <a:xfrm>
            <a:off x="4976345" y="3712521"/>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03</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12" name="AutoShape 4"/>
          <p:cNvSpPr>
            <a:spLocks noChangeArrowheads="1"/>
          </p:cNvSpPr>
          <p:nvPr/>
        </p:nvSpPr>
        <p:spPr bwMode="auto">
          <a:xfrm>
            <a:off x="4549308" y="3725436"/>
            <a:ext cx="395287" cy="431800"/>
          </a:xfrm>
          <a:prstGeom prst="sun">
            <a:avLst>
              <a:gd name="adj" fmla="val 25000"/>
            </a:avLst>
          </a:prstGeom>
          <a:solidFill>
            <a:srgbClr val="EB7C1F"/>
          </a:solidFill>
          <a:ln>
            <a:noFill/>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11" name="Object 205"/>
          <p:cNvSpPr txBox="1"/>
          <p:nvPr/>
        </p:nvSpPr>
        <p:spPr>
          <a:xfrm>
            <a:off x="4950946" y="5311859"/>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04</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smtClean="0">
                <a:solidFill>
                  <a:srgbClr val="000000"/>
                </a:solidFill>
                <a:latin typeface="微软雅黑" panose="020B0503020204020204" pitchFamily="34" charset="-122"/>
                <a:ea typeface="微软雅黑" panose="020B0503020204020204" pitchFamily="34" charset="-122"/>
              </a:rPr>
              <a:t>AI</a:t>
            </a:r>
            <a:r>
              <a:rPr lang="zh-CN" altLang="en-US" sz="3000" spc="300" dirty="0" smtClean="0">
                <a:solidFill>
                  <a:srgbClr val="000000"/>
                </a:solidFill>
                <a:latin typeface="微软雅黑" panose="020B0503020204020204" pitchFamily="34" charset="-122"/>
                <a:ea typeface="微软雅黑" panose="020B0503020204020204" pitchFamily="34" charset="-122"/>
              </a:rPr>
              <a:t>时代的软件工程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软件工程的提出</a:t>
            </a:r>
            <a:endParaRPr lang="zh-CN" altLang="en-US" dirty="0"/>
          </a:p>
        </p:txBody>
      </p:sp>
      <p:grpSp>
        <p:nvGrpSpPr>
          <p:cNvPr id="4" name="组合 3"/>
          <p:cNvGrpSpPr/>
          <p:nvPr/>
        </p:nvGrpSpPr>
        <p:grpSpPr>
          <a:xfrm>
            <a:off x="2746344" y="2631904"/>
            <a:ext cx="6004509" cy="2448272"/>
            <a:chOff x="1475656" y="2420888"/>
            <a:chExt cx="6004509" cy="2448272"/>
          </a:xfrm>
        </p:grpSpPr>
        <p:grpSp>
          <p:nvGrpSpPr>
            <p:cNvPr id="5" name="组合 4"/>
            <p:cNvGrpSpPr/>
            <p:nvPr/>
          </p:nvGrpSpPr>
          <p:grpSpPr>
            <a:xfrm>
              <a:off x="6248164" y="2420888"/>
              <a:ext cx="1232001" cy="1224136"/>
              <a:chOff x="5652120" y="2420888"/>
              <a:chExt cx="1232001" cy="1224136"/>
            </a:xfrm>
          </p:grpSpPr>
          <p:sp>
            <p:nvSpPr>
              <p:cNvPr id="13" name="弧形 12"/>
              <p:cNvSpPr/>
              <p:nvPr/>
            </p:nvSpPr>
            <p:spPr>
              <a:xfrm>
                <a:off x="5652120" y="2492896"/>
                <a:ext cx="1224136" cy="1080120"/>
              </a:xfrm>
              <a:prstGeom prst="arc">
                <a:avLst/>
              </a:prstGeom>
              <a:ln w="762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a:endParaRPr lang="en-US" sz="2000">
                  <a:latin typeface="微软雅黑" panose="020B0503020204020204" pitchFamily="34" charset="-122"/>
                  <a:ea typeface="微软雅黑" panose="020B0503020204020204" pitchFamily="34" charset="-122"/>
                </a:endParaRPr>
              </a:p>
            </p:txBody>
          </p:sp>
          <p:sp>
            <p:nvSpPr>
              <p:cNvPr id="14" name="弧形 13"/>
              <p:cNvSpPr/>
              <p:nvPr/>
            </p:nvSpPr>
            <p:spPr>
              <a:xfrm rot="5400000">
                <a:off x="5731993" y="2492896"/>
                <a:ext cx="1224136" cy="1080120"/>
              </a:xfrm>
              <a:prstGeom prst="arc">
                <a:avLst/>
              </a:prstGeom>
              <a:ln w="762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a:endParaRPr lang="en-US" sz="2000">
                  <a:latin typeface="微软雅黑" panose="020B0503020204020204" pitchFamily="34" charset="-122"/>
                  <a:ea typeface="微软雅黑" panose="020B0503020204020204" pitchFamily="34" charset="-122"/>
                </a:endParaRPr>
              </a:p>
            </p:txBody>
          </p:sp>
        </p:grpSp>
        <p:grpSp>
          <p:nvGrpSpPr>
            <p:cNvPr id="6" name="组合 5"/>
            <p:cNvGrpSpPr/>
            <p:nvPr/>
          </p:nvGrpSpPr>
          <p:grpSpPr>
            <a:xfrm rot="10800000">
              <a:off x="1475656" y="3645024"/>
              <a:ext cx="1232001" cy="1224136"/>
              <a:chOff x="5652120" y="2420888"/>
              <a:chExt cx="1232001" cy="1224136"/>
            </a:xfrm>
          </p:grpSpPr>
          <p:sp>
            <p:nvSpPr>
              <p:cNvPr id="11" name="弧形 10"/>
              <p:cNvSpPr/>
              <p:nvPr/>
            </p:nvSpPr>
            <p:spPr>
              <a:xfrm>
                <a:off x="5652120" y="2492896"/>
                <a:ext cx="1224136" cy="1080120"/>
              </a:xfrm>
              <a:prstGeom prst="arc">
                <a:avLst/>
              </a:prstGeom>
              <a:ln w="762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a:endParaRPr lang="en-US" sz="2000">
                  <a:latin typeface="微软雅黑" panose="020B0503020204020204" pitchFamily="34" charset="-122"/>
                  <a:ea typeface="微软雅黑" panose="020B0503020204020204" pitchFamily="34" charset="-122"/>
                </a:endParaRPr>
              </a:p>
            </p:txBody>
          </p:sp>
          <p:sp>
            <p:nvSpPr>
              <p:cNvPr id="12" name="弧形 11"/>
              <p:cNvSpPr/>
              <p:nvPr/>
            </p:nvSpPr>
            <p:spPr>
              <a:xfrm rot="5400000">
                <a:off x="5731993" y="2492896"/>
                <a:ext cx="1224136" cy="1080120"/>
              </a:xfrm>
              <a:prstGeom prst="arc">
                <a:avLst/>
              </a:prstGeom>
              <a:ln w="762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a:endParaRPr lang="en-US" sz="2000">
                  <a:latin typeface="微软雅黑" panose="020B0503020204020204" pitchFamily="34" charset="-122"/>
                  <a:ea typeface="微软雅黑" panose="020B0503020204020204" pitchFamily="34" charset="-122"/>
                </a:endParaRPr>
              </a:p>
            </p:txBody>
          </p:sp>
        </p:grpSp>
        <p:cxnSp>
          <p:nvCxnSpPr>
            <p:cNvPr id="7" name="直接连接符 6"/>
            <p:cNvCxnSpPr/>
            <p:nvPr/>
          </p:nvCxnSpPr>
          <p:spPr>
            <a:xfrm>
              <a:off x="1691680" y="2492896"/>
              <a:ext cx="5198718" cy="0"/>
            </a:xfrm>
            <a:prstGeom prst="line">
              <a:avLst/>
            </a:prstGeom>
            <a:ln w="762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2015715" y="3645024"/>
              <a:ext cx="4924389" cy="0"/>
            </a:xfrm>
            <a:prstGeom prst="line">
              <a:avLst/>
            </a:prstGeom>
            <a:ln w="762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071835" y="4796811"/>
              <a:ext cx="4924389" cy="0"/>
            </a:xfrm>
            <a:prstGeom prst="line">
              <a:avLst/>
            </a:prstGeom>
            <a:ln w="762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a:off x="6724081" y="4796811"/>
              <a:ext cx="576064" cy="0"/>
            </a:xfrm>
            <a:prstGeom prst="straightConnector1">
              <a:avLst/>
            </a:prstGeom>
            <a:ln w="76200">
              <a:solidFill>
                <a:schemeClr val="accent2">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5" name="直接连接符 14"/>
          <p:cNvCxnSpPr/>
          <p:nvPr/>
        </p:nvCxnSpPr>
        <p:spPr>
          <a:xfrm flipH="1">
            <a:off x="4850354" y="2647684"/>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16" name="文本框 36"/>
          <p:cNvSpPr txBox="1"/>
          <p:nvPr/>
        </p:nvSpPr>
        <p:spPr>
          <a:xfrm>
            <a:off x="4330519" y="1742347"/>
            <a:ext cx="1178400" cy="830997"/>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altLang="zh-CN" sz="2400" b="1" dirty="0">
                <a:solidFill>
                  <a:srgbClr val="00B050"/>
                </a:solidFill>
                <a:latin typeface="微软雅黑" panose="020B0503020204020204" pitchFamily="34" charset="-122"/>
                <a:ea typeface="微软雅黑" panose="020B0503020204020204" pitchFamily="34" charset="-122"/>
              </a:rPr>
              <a:t>Turing</a:t>
            </a:r>
            <a:endParaRPr lang="en-US" altLang="zh-CN" sz="2400" b="1" dirty="0">
              <a:solidFill>
                <a:srgbClr val="00B050"/>
              </a:solidFill>
              <a:latin typeface="微软雅黑" panose="020B0503020204020204" pitchFamily="34" charset="-122"/>
              <a:ea typeface="微软雅黑" panose="020B0503020204020204" pitchFamily="34" charset="-122"/>
            </a:endParaRPr>
          </a:p>
          <a:p>
            <a:r>
              <a:rPr lang="zh-CN" altLang="en-US" sz="2400" b="1" dirty="0">
                <a:solidFill>
                  <a:srgbClr val="00B050"/>
                </a:solidFill>
                <a:latin typeface="微软雅黑" panose="020B0503020204020204" pitchFamily="34" charset="-122"/>
                <a:ea typeface="微软雅黑" panose="020B0503020204020204" pitchFamily="34" charset="-122"/>
              </a:rPr>
              <a:t>机出现</a:t>
            </a:r>
            <a:endParaRPr lang="en-US" sz="2400" b="1" dirty="0">
              <a:solidFill>
                <a:srgbClr val="00B050"/>
              </a:solidFill>
              <a:latin typeface="微软雅黑" panose="020B0503020204020204" pitchFamily="34" charset="-122"/>
              <a:ea typeface="微软雅黑" panose="020B0503020204020204" pitchFamily="34" charset="-122"/>
            </a:endParaRPr>
          </a:p>
        </p:txBody>
      </p:sp>
      <p:sp>
        <p:nvSpPr>
          <p:cNvPr id="17" name="文本框 42"/>
          <p:cNvSpPr txBox="1"/>
          <p:nvPr/>
        </p:nvSpPr>
        <p:spPr>
          <a:xfrm>
            <a:off x="2276854" y="1936131"/>
            <a:ext cx="2045240" cy="707886"/>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altLang="zh-CN" sz="2000" dirty="0">
                <a:latin typeface="微软雅黑" panose="020B0503020204020204" pitchFamily="34" charset="-122"/>
                <a:ea typeface="微软雅黑" panose="020B0503020204020204" pitchFamily="34" charset="-122"/>
              </a:rPr>
              <a:t>Ada</a:t>
            </a:r>
            <a:r>
              <a:rPr lang="zh-CN" altLang="en-US" sz="2000" dirty="0">
                <a:latin typeface="微软雅黑" panose="020B0503020204020204" pitchFamily="34" charset="-122"/>
                <a:ea typeface="微软雅黑" panose="020B0503020204020204" pitchFamily="34" charset="-122"/>
              </a:rPr>
              <a:t>用分析机</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计算</a:t>
            </a:r>
            <a:r>
              <a:rPr lang="en-US" altLang="zh-CN" sz="2000" dirty="0">
                <a:latin typeface="微软雅黑" panose="020B0503020204020204" pitchFamily="34" charset="-122"/>
                <a:ea typeface="微软雅黑" panose="020B0503020204020204" pitchFamily="34" charset="-122"/>
              </a:rPr>
              <a:t>Bernoulli</a:t>
            </a:r>
            <a:r>
              <a:rPr lang="zh-CN" altLang="en-US" sz="2000" dirty="0">
                <a:latin typeface="微软雅黑" panose="020B0503020204020204" pitchFamily="34" charset="-122"/>
                <a:ea typeface="微软雅黑" panose="020B0503020204020204" pitchFamily="34" charset="-122"/>
              </a:rPr>
              <a:t>数</a:t>
            </a:r>
            <a:endParaRPr lang="en-US" sz="2000" dirty="0">
              <a:latin typeface="微软雅黑" panose="020B0503020204020204" pitchFamily="34" charset="-122"/>
              <a:ea typeface="微软雅黑" panose="020B0503020204020204" pitchFamily="34" charset="-122"/>
            </a:endParaRPr>
          </a:p>
        </p:txBody>
      </p:sp>
      <p:sp>
        <p:nvSpPr>
          <p:cNvPr id="18" name="文本框 43"/>
          <p:cNvSpPr txBox="1"/>
          <p:nvPr/>
        </p:nvSpPr>
        <p:spPr>
          <a:xfrm>
            <a:off x="5842870" y="2143942"/>
            <a:ext cx="958468" cy="400110"/>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sz="2000" dirty="0">
                <a:latin typeface="微软雅黑" panose="020B0503020204020204" pitchFamily="34" charset="-122"/>
                <a:ea typeface="微软雅黑" panose="020B0503020204020204" pitchFamily="34" charset="-122"/>
              </a:rPr>
              <a:t>ENIAC</a:t>
            </a:r>
            <a:endParaRPr lang="en-US" sz="2000" dirty="0">
              <a:latin typeface="微软雅黑" panose="020B0503020204020204" pitchFamily="34" charset="-122"/>
              <a:ea typeface="微软雅黑" panose="020B0503020204020204" pitchFamily="34" charset="-122"/>
            </a:endParaRPr>
          </a:p>
        </p:txBody>
      </p:sp>
      <p:cxnSp>
        <p:nvCxnSpPr>
          <p:cNvPr id="19" name="直接连接符 18"/>
          <p:cNvCxnSpPr/>
          <p:nvPr/>
        </p:nvCxnSpPr>
        <p:spPr>
          <a:xfrm flipH="1">
            <a:off x="6346743" y="2647684"/>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20" name="文本框 47"/>
          <p:cNvSpPr txBox="1"/>
          <p:nvPr/>
        </p:nvSpPr>
        <p:spPr>
          <a:xfrm>
            <a:off x="7337750" y="3912267"/>
            <a:ext cx="1516762" cy="707886"/>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altLang="zh-CN" sz="2000" dirty="0">
                <a:latin typeface="微软雅黑" panose="020B0503020204020204" pitchFamily="34" charset="-122"/>
                <a:ea typeface="微软雅黑" panose="020B0503020204020204" pitchFamily="34" charset="-122"/>
              </a:rPr>
              <a:t>Mainframe</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机出现</a:t>
            </a:r>
            <a:endParaRPr lang="en-US" sz="2000" dirty="0">
              <a:latin typeface="微软雅黑" panose="020B0503020204020204" pitchFamily="34" charset="-122"/>
              <a:ea typeface="微软雅黑" panose="020B0503020204020204" pitchFamily="34" charset="-122"/>
            </a:endParaRPr>
          </a:p>
        </p:txBody>
      </p:sp>
      <p:cxnSp>
        <p:nvCxnSpPr>
          <p:cNvPr id="21" name="直接连接符 20"/>
          <p:cNvCxnSpPr/>
          <p:nvPr/>
        </p:nvCxnSpPr>
        <p:spPr>
          <a:xfrm flipH="1">
            <a:off x="7875307" y="3776140"/>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22" name="文本框 49"/>
          <p:cNvSpPr txBox="1"/>
          <p:nvPr/>
        </p:nvSpPr>
        <p:spPr>
          <a:xfrm>
            <a:off x="5339109" y="3815730"/>
            <a:ext cx="2040367" cy="1200329"/>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altLang="zh-CN" sz="2400" b="1" dirty="0">
                <a:solidFill>
                  <a:srgbClr val="C00000"/>
                </a:solidFill>
                <a:latin typeface="微软雅黑" panose="020B0503020204020204" pitchFamily="34" charset="-122"/>
                <a:ea typeface="微软雅黑" panose="020B0503020204020204" pitchFamily="34" charset="-122"/>
              </a:rPr>
              <a:t>Software</a:t>
            </a:r>
            <a:endParaRPr lang="en-US" altLang="zh-CN" sz="2400" b="1" dirty="0">
              <a:solidFill>
                <a:srgbClr val="C00000"/>
              </a:solidFill>
              <a:latin typeface="微软雅黑" panose="020B0503020204020204" pitchFamily="34" charset="-122"/>
              <a:ea typeface="微软雅黑" panose="020B0503020204020204" pitchFamily="34" charset="-122"/>
            </a:endParaRPr>
          </a:p>
          <a:p>
            <a:r>
              <a:rPr lang="en-US" altLang="zh-CN" sz="2400" b="1" dirty="0">
                <a:solidFill>
                  <a:srgbClr val="C00000"/>
                </a:solidFill>
                <a:latin typeface="微软雅黑" panose="020B0503020204020204" pitchFamily="34" charset="-122"/>
                <a:ea typeface="微软雅黑" panose="020B0503020204020204" pitchFamily="34" charset="-122"/>
              </a:rPr>
              <a:t>Engineering</a:t>
            </a:r>
            <a:endParaRPr lang="en-US" altLang="zh-CN" sz="2400" b="1" dirty="0">
              <a:solidFill>
                <a:srgbClr val="C00000"/>
              </a:solidFill>
              <a:latin typeface="微软雅黑" panose="020B0503020204020204" pitchFamily="34" charset="-122"/>
              <a:ea typeface="微软雅黑" panose="020B0503020204020204" pitchFamily="34" charset="-122"/>
            </a:endParaRPr>
          </a:p>
          <a:p>
            <a:r>
              <a:rPr lang="en-US" altLang="zh-CN" sz="2400" b="1" dirty="0">
                <a:solidFill>
                  <a:srgbClr val="C00000"/>
                </a:solidFill>
                <a:latin typeface="微软雅黑" panose="020B0503020204020204" pitchFamily="34" charset="-122"/>
                <a:ea typeface="微软雅黑" panose="020B0503020204020204" pitchFamily="34" charset="-122"/>
              </a:rPr>
              <a:t>(1968)</a:t>
            </a:r>
            <a:endParaRPr lang="en-US" sz="2400" b="1" dirty="0">
              <a:solidFill>
                <a:srgbClr val="C00000"/>
              </a:solidFill>
              <a:latin typeface="微软雅黑" panose="020B0503020204020204" pitchFamily="34" charset="-122"/>
              <a:ea typeface="微软雅黑" panose="020B0503020204020204" pitchFamily="34" charset="-122"/>
            </a:endParaRPr>
          </a:p>
        </p:txBody>
      </p:sp>
      <p:cxnSp>
        <p:nvCxnSpPr>
          <p:cNvPr id="23" name="直接连接符 22"/>
          <p:cNvCxnSpPr/>
          <p:nvPr/>
        </p:nvCxnSpPr>
        <p:spPr>
          <a:xfrm flipH="1">
            <a:off x="6022830" y="3791921"/>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24" name="文本框 51"/>
          <p:cNvSpPr txBox="1"/>
          <p:nvPr/>
        </p:nvSpPr>
        <p:spPr>
          <a:xfrm>
            <a:off x="3556911" y="3374404"/>
            <a:ext cx="1750031" cy="400110"/>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altLang="zh-CN" sz="2000" dirty="0">
                <a:latin typeface="微软雅黑" panose="020B0503020204020204" pitchFamily="34" charset="-122"/>
                <a:ea typeface="微软雅黑" panose="020B0503020204020204" pitchFamily="34" charset="-122"/>
              </a:rPr>
              <a:t>Network</a:t>
            </a:r>
            <a:r>
              <a:rPr lang="zh-CN" altLang="en-US" sz="2000" dirty="0">
                <a:latin typeface="微软雅黑" panose="020B0503020204020204" pitchFamily="34" charset="-122"/>
                <a:ea typeface="微软雅黑" panose="020B0503020204020204" pitchFamily="34" charset="-122"/>
              </a:rPr>
              <a:t>出现</a:t>
            </a:r>
            <a:endParaRPr lang="en-US" sz="2000" dirty="0">
              <a:latin typeface="微软雅黑" panose="020B0503020204020204" pitchFamily="34" charset="-122"/>
              <a:ea typeface="微软雅黑" panose="020B0503020204020204" pitchFamily="34" charset="-122"/>
            </a:endParaRPr>
          </a:p>
        </p:txBody>
      </p:sp>
      <p:cxnSp>
        <p:nvCxnSpPr>
          <p:cNvPr id="25" name="直接连接符 24"/>
          <p:cNvCxnSpPr/>
          <p:nvPr/>
        </p:nvCxnSpPr>
        <p:spPr>
          <a:xfrm flipH="1">
            <a:off x="2666365" y="4432104"/>
            <a:ext cx="159955" cy="0"/>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26" name="文本框 56"/>
          <p:cNvSpPr txBox="1"/>
          <p:nvPr/>
        </p:nvSpPr>
        <p:spPr>
          <a:xfrm>
            <a:off x="2799134" y="4207059"/>
            <a:ext cx="1669624" cy="400110"/>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altLang="zh-CN" sz="2000" dirty="0">
                <a:latin typeface="微软雅黑" panose="020B0503020204020204" pitchFamily="34" charset="-122"/>
                <a:ea typeface="微软雅黑" panose="020B0503020204020204" pitchFamily="34" charset="-122"/>
              </a:rPr>
              <a:t>Internet</a:t>
            </a:r>
            <a:r>
              <a:rPr lang="zh-CN" altLang="en-US" sz="2000" dirty="0">
                <a:latin typeface="微软雅黑" panose="020B0503020204020204" pitchFamily="34" charset="-122"/>
                <a:ea typeface="微软雅黑" panose="020B0503020204020204" pitchFamily="34" charset="-122"/>
              </a:rPr>
              <a:t>出现</a:t>
            </a:r>
            <a:endParaRPr lang="en-US" sz="2000" dirty="0">
              <a:latin typeface="微软雅黑" panose="020B0503020204020204" pitchFamily="34" charset="-122"/>
              <a:ea typeface="微软雅黑" panose="020B0503020204020204" pitchFamily="34" charset="-122"/>
            </a:endParaRPr>
          </a:p>
        </p:txBody>
      </p:sp>
      <p:cxnSp>
        <p:nvCxnSpPr>
          <p:cNvPr id="27" name="直接连接符 26"/>
          <p:cNvCxnSpPr/>
          <p:nvPr/>
        </p:nvCxnSpPr>
        <p:spPr>
          <a:xfrm flipH="1">
            <a:off x="4223971" y="4951940"/>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28" name="文本框 58"/>
          <p:cNvSpPr txBox="1"/>
          <p:nvPr/>
        </p:nvSpPr>
        <p:spPr>
          <a:xfrm>
            <a:off x="5515783" y="5080176"/>
            <a:ext cx="1669624" cy="400110"/>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altLang="zh-CN" sz="2000" dirty="0">
                <a:latin typeface="微软雅黑" panose="020B0503020204020204" pitchFamily="34" charset="-122"/>
                <a:ea typeface="微软雅黑" panose="020B0503020204020204" pitchFamily="34" charset="-122"/>
              </a:rPr>
              <a:t>Internet</a:t>
            </a:r>
            <a:r>
              <a:rPr lang="zh-CN" altLang="en-US" sz="2000" dirty="0">
                <a:latin typeface="微软雅黑" panose="020B0503020204020204" pitchFamily="34" charset="-122"/>
                <a:ea typeface="微软雅黑" panose="020B0503020204020204" pitchFamily="34" charset="-122"/>
              </a:rPr>
              <a:t>繁荣</a:t>
            </a:r>
            <a:endParaRPr lang="en-US" sz="2000" dirty="0">
              <a:latin typeface="微软雅黑" panose="020B0503020204020204" pitchFamily="34" charset="-122"/>
              <a:ea typeface="微软雅黑" panose="020B0503020204020204" pitchFamily="34" charset="-122"/>
            </a:endParaRPr>
          </a:p>
        </p:txBody>
      </p:sp>
      <p:cxnSp>
        <p:nvCxnSpPr>
          <p:cNvPr id="29" name="直接连接符 28"/>
          <p:cNvCxnSpPr/>
          <p:nvPr/>
        </p:nvCxnSpPr>
        <p:spPr>
          <a:xfrm flipH="1">
            <a:off x="6230081" y="4939996"/>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30" name="文本框 60"/>
          <p:cNvSpPr txBox="1"/>
          <p:nvPr/>
        </p:nvSpPr>
        <p:spPr>
          <a:xfrm>
            <a:off x="7198450" y="2167253"/>
            <a:ext cx="1800301" cy="400110"/>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sz="2000" dirty="0">
                <a:latin typeface="微软雅黑" panose="020B0503020204020204" pitchFamily="34" charset="-122"/>
                <a:ea typeface="微软雅黑" panose="020B0503020204020204" pitchFamily="34" charset="-122"/>
              </a:rPr>
              <a:t>EDVAC(1949)</a:t>
            </a:r>
            <a:endParaRPr lang="en-US" sz="2000" dirty="0">
              <a:latin typeface="微软雅黑" panose="020B0503020204020204" pitchFamily="34" charset="-122"/>
              <a:ea typeface="微软雅黑" panose="020B0503020204020204" pitchFamily="34" charset="-122"/>
            </a:endParaRPr>
          </a:p>
        </p:txBody>
      </p:sp>
      <p:cxnSp>
        <p:nvCxnSpPr>
          <p:cNvPr id="31" name="直接连接符 30"/>
          <p:cNvCxnSpPr/>
          <p:nvPr/>
        </p:nvCxnSpPr>
        <p:spPr>
          <a:xfrm flipH="1">
            <a:off x="7656488" y="2623531"/>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32" name="文本框 62"/>
          <p:cNvSpPr txBox="1"/>
          <p:nvPr/>
        </p:nvSpPr>
        <p:spPr>
          <a:xfrm>
            <a:off x="6294376" y="2831807"/>
            <a:ext cx="1865319" cy="400110"/>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sz="2000" dirty="0">
                <a:latin typeface="微软雅黑" panose="020B0503020204020204" pitchFamily="34" charset="-122"/>
                <a:ea typeface="微软雅黑" panose="020B0503020204020204" pitchFamily="34" charset="-122"/>
              </a:rPr>
              <a:t>BABY(1948/9)</a:t>
            </a:r>
            <a:endParaRPr lang="en-US" sz="2000" dirty="0">
              <a:latin typeface="微软雅黑" panose="020B0503020204020204" pitchFamily="34" charset="-122"/>
              <a:ea typeface="微软雅黑" panose="020B0503020204020204" pitchFamily="34" charset="-122"/>
            </a:endParaRPr>
          </a:p>
        </p:txBody>
      </p:sp>
      <p:cxnSp>
        <p:nvCxnSpPr>
          <p:cNvPr id="33" name="直接连接符 32"/>
          <p:cNvCxnSpPr/>
          <p:nvPr/>
        </p:nvCxnSpPr>
        <p:spPr>
          <a:xfrm flipH="1">
            <a:off x="7027909" y="2629331"/>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34" name="文本框 65"/>
          <p:cNvSpPr txBox="1"/>
          <p:nvPr/>
        </p:nvSpPr>
        <p:spPr>
          <a:xfrm>
            <a:off x="3415095" y="5063715"/>
            <a:ext cx="1923412" cy="707886"/>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altLang="zh-CN" sz="2000" dirty="0">
                <a:latin typeface="微软雅黑" panose="020B0503020204020204" pitchFamily="34" charset="-122"/>
                <a:ea typeface="微软雅黑" panose="020B0503020204020204" pitchFamily="34" charset="-122"/>
              </a:rPr>
              <a:t>Minicomputer</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出现</a:t>
            </a:r>
            <a:endParaRPr lang="en-US" sz="2000" dirty="0">
              <a:latin typeface="微软雅黑" panose="020B0503020204020204" pitchFamily="34" charset="-122"/>
              <a:ea typeface="微软雅黑" panose="020B0503020204020204" pitchFamily="34" charset="-122"/>
            </a:endParaRPr>
          </a:p>
        </p:txBody>
      </p:sp>
      <p:cxnSp>
        <p:nvCxnSpPr>
          <p:cNvPr id="35" name="直接连接符 34"/>
          <p:cNvCxnSpPr/>
          <p:nvPr/>
        </p:nvCxnSpPr>
        <p:spPr>
          <a:xfrm flipH="1">
            <a:off x="4330519" y="3788733"/>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36" name="文本框 67"/>
          <p:cNvSpPr txBox="1"/>
          <p:nvPr/>
        </p:nvSpPr>
        <p:spPr>
          <a:xfrm>
            <a:off x="8955690" y="1977924"/>
            <a:ext cx="1415772" cy="830997"/>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zh-CN" altLang="en-US" sz="2400" b="1" dirty="0">
                <a:solidFill>
                  <a:srgbClr val="00B050"/>
                </a:solidFill>
                <a:latin typeface="微软雅黑" panose="020B0503020204020204" pitchFamily="34" charset="-122"/>
                <a:ea typeface="微软雅黑" panose="020B0503020204020204" pitchFamily="34" charset="-122"/>
              </a:rPr>
              <a:t>加速计算</a:t>
            </a:r>
            <a:endParaRPr lang="en-US" altLang="zh-CN" sz="2400" b="1" dirty="0">
              <a:solidFill>
                <a:srgbClr val="00B050"/>
              </a:solidFill>
              <a:latin typeface="微软雅黑" panose="020B0503020204020204" pitchFamily="34" charset="-122"/>
              <a:ea typeface="微软雅黑" panose="020B0503020204020204" pitchFamily="34" charset="-122"/>
            </a:endParaRPr>
          </a:p>
          <a:p>
            <a:r>
              <a:rPr lang="zh-CN" altLang="en-US" sz="2400" b="1" dirty="0">
                <a:solidFill>
                  <a:srgbClr val="00B050"/>
                </a:solidFill>
                <a:latin typeface="微软雅黑" panose="020B0503020204020204" pitchFamily="34" charset="-122"/>
                <a:ea typeface="微软雅黑" panose="020B0503020204020204" pitchFamily="34" charset="-122"/>
              </a:rPr>
              <a:t>的目的</a:t>
            </a:r>
            <a:endParaRPr lang="en-US" sz="2400" b="1" dirty="0">
              <a:solidFill>
                <a:srgbClr val="00B050"/>
              </a:solidFill>
              <a:latin typeface="微软雅黑" panose="020B0503020204020204" pitchFamily="34" charset="-122"/>
              <a:ea typeface="微软雅黑" panose="020B0503020204020204" pitchFamily="34" charset="-122"/>
            </a:endParaRPr>
          </a:p>
        </p:txBody>
      </p:sp>
      <p:sp>
        <p:nvSpPr>
          <p:cNvPr id="37" name="文本框 68"/>
          <p:cNvSpPr txBox="1"/>
          <p:nvPr/>
        </p:nvSpPr>
        <p:spPr>
          <a:xfrm>
            <a:off x="8986471" y="3530585"/>
            <a:ext cx="1107996" cy="830997"/>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zh-CN" altLang="en-US" sz="2400" b="1" dirty="0">
                <a:solidFill>
                  <a:srgbClr val="00B050"/>
                </a:solidFill>
                <a:latin typeface="微软雅黑" panose="020B0503020204020204" pitchFamily="34" charset="-122"/>
                <a:ea typeface="微软雅黑" panose="020B0503020204020204" pitchFamily="34" charset="-122"/>
              </a:rPr>
              <a:t>求解</a:t>
            </a:r>
            <a:endParaRPr lang="en-US" altLang="zh-CN" sz="2400" b="1" dirty="0">
              <a:solidFill>
                <a:srgbClr val="00B050"/>
              </a:solidFill>
              <a:latin typeface="微软雅黑" panose="020B0503020204020204" pitchFamily="34" charset="-122"/>
              <a:ea typeface="微软雅黑" panose="020B0503020204020204" pitchFamily="34" charset="-122"/>
            </a:endParaRPr>
          </a:p>
          <a:p>
            <a:r>
              <a:rPr lang="zh-CN" altLang="en-US" sz="2400" b="1" dirty="0">
                <a:solidFill>
                  <a:srgbClr val="00B050"/>
                </a:solidFill>
                <a:latin typeface="微软雅黑" panose="020B0503020204020204" pitchFamily="34" charset="-122"/>
                <a:ea typeface="微软雅黑" panose="020B0503020204020204" pitchFamily="34" charset="-122"/>
              </a:rPr>
              <a:t>新问题</a:t>
            </a:r>
            <a:endParaRPr lang="en-US" sz="2400" b="1" dirty="0">
              <a:solidFill>
                <a:srgbClr val="00B050"/>
              </a:solidFill>
              <a:latin typeface="微软雅黑" panose="020B0503020204020204" pitchFamily="34" charset="-122"/>
              <a:ea typeface="微软雅黑" panose="020B0503020204020204" pitchFamily="34" charset="-122"/>
            </a:endParaRPr>
          </a:p>
        </p:txBody>
      </p:sp>
      <p:sp>
        <p:nvSpPr>
          <p:cNvPr id="38" name="文本框 69"/>
          <p:cNvSpPr txBox="1"/>
          <p:nvPr/>
        </p:nvSpPr>
        <p:spPr>
          <a:xfrm>
            <a:off x="1775520" y="5080177"/>
            <a:ext cx="1358064" cy="461665"/>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zh-CN" altLang="en-US" sz="2400" b="1" dirty="0">
                <a:solidFill>
                  <a:srgbClr val="00B050"/>
                </a:solidFill>
                <a:latin typeface="微软雅黑" panose="020B0503020204020204" pitchFamily="34" charset="-122"/>
                <a:ea typeface="微软雅黑" panose="020B0503020204020204" pitchFamily="34" charset="-122"/>
              </a:rPr>
              <a:t>第</a:t>
            </a:r>
            <a:r>
              <a:rPr lang="en-US" altLang="zh-CN" sz="2400" b="1" dirty="0">
                <a:solidFill>
                  <a:srgbClr val="00B050"/>
                </a:solidFill>
                <a:latin typeface="微软雅黑" panose="020B0503020204020204" pitchFamily="34" charset="-122"/>
                <a:ea typeface="微软雅黑" panose="020B0503020204020204" pitchFamily="34" charset="-122"/>
              </a:rPr>
              <a:t>N</a:t>
            </a:r>
            <a:r>
              <a:rPr lang="zh-CN" altLang="en-US" sz="2400" b="1" dirty="0">
                <a:solidFill>
                  <a:srgbClr val="00B050"/>
                </a:solidFill>
                <a:latin typeface="微软雅黑" panose="020B0503020204020204" pitchFamily="34" charset="-122"/>
                <a:ea typeface="微软雅黑" panose="020B0503020204020204" pitchFamily="34" charset="-122"/>
              </a:rPr>
              <a:t>范式</a:t>
            </a:r>
            <a:endParaRPr lang="en-US" sz="2400" b="1" dirty="0">
              <a:solidFill>
                <a:srgbClr val="00B050"/>
              </a:solidFill>
              <a:latin typeface="微软雅黑" panose="020B0503020204020204" pitchFamily="34" charset="-122"/>
              <a:ea typeface="微软雅黑" panose="020B0503020204020204" pitchFamily="34" charset="-122"/>
            </a:endParaRPr>
          </a:p>
        </p:txBody>
      </p:sp>
      <p:cxnSp>
        <p:nvCxnSpPr>
          <p:cNvPr id="39" name="直接连接符 38"/>
          <p:cNvCxnSpPr/>
          <p:nvPr/>
        </p:nvCxnSpPr>
        <p:spPr>
          <a:xfrm flipH="1">
            <a:off x="5957655" y="3789631"/>
            <a:ext cx="2" cy="128236"/>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40" name="文本框 40"/>
          <p:cNvSpPr txBox="1"/>
          <p:nvPr/>
        </p:nvSpPr>
        <p:spPr>
          <a:xfrm>
            <a:off x="5339108" y="3303926"/>
            <a:ext cx="2412840" cy="461665"/>
          </a:xfrm>
          <a:prstGeom prst="rect">
            <a:avLst/>
          </a:prstGeom>
          <a:noFill/>
        </p:spPr>
        <p:txBody>
          <a:bodyPr wrap="none" rtlCol="0">
            <a:spAutoFit/>
          </a:bodyPr>
          <a:lstStyle>
            <a:defPPr>
              <a:defRPr lang="zh-CN"/>
            </a:defPPr>
            <a:lvl1pPr fontAlgn="base">
              <a:spcBef>
                <a:spcPct val="0"/>
              </a:spcBef>
              <a:spcAft>
                <a:spcPct val="0"/>
              </a:spcAft>
              <a:defRPr sz="2400" b="1">
                <a:solidFill>
                  <a:srgbClr val="00B050"/>
                </a:soli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r>
              <a:rPr lang="zh-CN" altLang="en-US" dirty="0"/>
              <a:t>软件解绑</a:t>
            </a:r>
            <a:r>
              <a:rPr lang="en-US" altLang="zh-CN" dirty="0"/>
              <a:t>(1968)</a:t>
            </a:r>
            <a:endParaRPr lang="en-US" dirty="0"/>
          </a:p>
        </p:txBody>
      </p:sp>
      <p:sp>
        <p:nvSpPr>
          <p:cNvPr id="41" name="文本框 60"/>
          <p:cNvSpPr txBox="1"/>
          <p:nvPr/>
        </p:nvSpPr>
        <p:spPr>
          <a:xfrm>
            <a:off x="8844106" y="3014220"/>
            <a:ext cx="1888466" cy="400110"/>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r>
              <a:rPr lang="en-US" sz="2000" dirty="0">
                <a:latin typeface="微软雅黑" panose="020B0503020204020204" pitchFamily="34" charset="-122"/>
                <a:ea typeface="微软雅黑" panose="020B0503020204020204" pitchFamily="34" charset="-122"/>
              </a:rPr>
              <a:t>ENIVAC(1951)</a:t>
            </a:r>
            <a:endParaRPr lang="en-US" sz="2000" dirty="0">
              <a:latin typeface="微软雅黑" panose="020B0503020204020204" pitchFamily="34" charset="-122"/>
              <a:ea typeface="微软雅黑" panose="020B0503020204020204" pitchFamily="34" charset="-122"/>
            </a:endParaRPr>
          </a:p>
        </p:txBody>
      </p:sp>
      <p:cxnSp>
        <p:nvCxnSpPr>
          <p:cNvPr id="42" name="直接连接符 41"/>
          <p:cNvCxnSpPr/>
          <p:nvPr/>
        </p:nvCxnSpPr>
        <p:spPr>
          <a:xfrm flipH="1">
            <a:off x="8667378" y="3198886"/>
            <a:ext cx="159955" cy="0"/>
          </a:xfrm>
          <a:prstGeom prst="line">
            <a:avLst/>
          </a:prstGeom>
          <a:ln w="38100">
            <a:solidFill>
              <a:srgbClr val="FF6600"/>
            </a:solidFill>
          </a:ln>
        </p:spPr>
        <p:style>
          <a:lnRef idx="1">
            <a:schemeClr val="accent1"/>
          </a:lnRef>
          <a:fillRef idx="0">
            <a:schemeClr val="accent1"/>
          </a:fillRef>
          <a:effectRef idx="0">
            <a:schemeClr val="accent1"/>
          </a:effectRef>
          <a:fontRef idx="minor">
            <a:schemeClr val="tx1"/>
          </a:fontRef>
        </p:style>
      </p:cxnSp>
      <p:sp>
        <p:nvSpPr>
          <p:cNvPr id="3" name="灯片编号占位符 2"/>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zh-CN" altLang="en-US" smtClean="0"/>
              <a:t>软件工程的经典定义</a:t>
            </a:r>
            <a:endParaRPr lang="zh-CN" altLang="en-US" smtClean="0"/>
          </a:p>
        </p:txBody>
      </p:sp>
      <p:sp>
        <p:nvSpPr>
          <p:cNvPr id="35843" name="Rectangle 3"/>
          <p:cNvSpPr>
            <a:spLocks noGrp="1" noChangeArrowheads="1"/>
          </p:cNvSpPr>
          <p:nvPr>
            <p:ph type="body" idx="1"/>
          </p:nvPr>
        </p:nvSpPr>
        <p:spPr>
          <a:xfrm>
            <a:off x="971883" y="1359388"/>
            <a:ext cx="10830650" cy="2612537"/>
          </a:xfrm>
          <a:ln>
            <a:solidFill>
              <a:schemeClr val="accent2"/>
            </a:solidFill>
          </a:ln>
        </p:spPr>
        <p:txBody>
          <a:bodyPr/>
          <a:lstStyle/>
          <a:p>
            <a:r>
              <a:rPr lang="zh-CN" altLang="en-US" dirty="0" smtClean="0"/>
              <a:t>“</a:t>
            </a:r>
            <a:r>
              <a:rPr lang="en-US" altLang="zh-CN" dirty="0" smtClean="0"/>
              <a:t>The establishment and use of sound engineering principles in order to obtain economically software that is reliable and works on real machines.” [Fritz Bauer]</a:t>
            </a:r>
            <a:endParaRPr lang="en-US" altLang="zh-CN" dirty="0" smtClean="0"/>
          </a:p>
          <a:p>
            <a:r>
              <a:rPr lang="zh-CN" altLang="en-US" dirty="0" smtClean="0"/>
              <a:t>软件工程就是为了经济地获得可靠的且能在实际机器上高效运行的软件而建立和使用的工程原理。</a:t>
            </a:r>
            <a:endParaRPr lang="zh-CN" altLang="en-US" dirty="0" smtClean="0"/>
          </a:p>
        </p:txBody>
      </p:sp>
      <p:sp>
        <p:nvSpPr>
          <p:cNvPr id="6" name="Rectangle 3"/>
          <p:cNvSpPr txBox="1">
            <a:spLocks noChangeArrowheads="1"/>
          </p:cNvSpPr>
          <p:nvPr/>
        </p:nvSpPr>
        <p:spPr>
          <a:xfrm>
            <a:off x="971883" y="4188313"/>
            <a:ext cx="10830650" cy="2107712"/>
          </a:xfrm>
          <a:prstGeom prst="rect">
            <a:avLst/>
          </a:prstGeom>
          <a:ln>
            <a:solidFill>
              <a:schemeClr val="accent2"/>
            </a:solidFill>
          </a:ln>
        </p:spPr>
        <p:txBody>
          <a:bodyPr/>
          <a:lstStyle>
            <a:lvl1pPr marL="228600" indent="-228600" algn="l" defTabSz="914400" rtl="0" eaLnBrk="1" latinLnBrk="0" hangingPunct="1">
              <a:lnSpc>
                <a:spcPct val="125000"/>
              </a:lnSpc>
              <a:spcBef>
                <a:spcPts val="0"/>
              </a:spcBef>
              <a:buClr>
                <a:srgbClr val="92D050"/>
              </a:buClr>
              <a:buFont typeface="Wingdings" panose="05000000000000000000" pitchFamily="2" charset="2"/>
              <a:buChar char="p"/>
              <a:defRPr sz="2400" kern="1200">
                <a:solidFill>
                  <a:schemeClr val="tx1"/>
                </a:solidFill>
                <a:latin typeface="+mn-lt"/>
                <a:ea typeface="+mn-ea"/>
                <a:cs typeface="+mn-cs"/>
              </a:defRPr>
            </a:lvl1pPr>
            <a:lvl2pPr marL="685800" indent="-228600" algn="l" defTabSz="914400" rtl="0" eaLnBrk="1" latinLnBrk="0" hangingPunct="1">
              <a:lnSpc>
                <a:spcPct val="125000"/>
              </a:lnSpc>
              <a:spcBef>
                <a:spcPts val="0"/>
              </a:spcBef>
              <a:buClr>
                <a:srgbClr val="92D050"/>
              </a:buClr>
              <a:buFont typeface="Wingdings" panose="05000000000000000000" pitchFamily="2" charset="2"/>
              <a:buChar char="n"/>
              <a:defRPr sz="2200" kern="1200">
                <a:solidFill>
                  <a:schemeClr val="tx1"/>
                </a:solidFill>
                <a:latin typeface="+mn-lt"/>
                <a:ea typeface="+mn-ea"/>
                <a:cs typeface="+mn-cs"/>
              </a:defRPr>
            </a:lvl2pPr>
            <a:lvl3pPr marL="1143000" indent="-228600" algn="l" defTabSz="914400" rtl="0" eaLnBrk="1" latinLnBrk="0" hangingPunct="1">
              <a:lnSpc>
                <a:spcPct val="125000"/>
              </a:lnSpc>
              <a:spcBef>
                <a:spcPts val="0"/>
              </a:spcBef>
              <a:buClr>
                <a:srgbClr val="92D050"/>
              </a:buClr>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5000"/>
              </a:lnSpc>
              <a:spcBef>
                <a:spcPts val="0"/>
              </a:spcBef>
              <a:buClr>
                <a:srgbClr val="92D050"/>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5000"/>
              </a:lnSpc>
              <a:spcBef>
                <a:spcPts val="0"/>
              </a:spcBef>
              <a:buClr>
                <a:srgbClr val="92D050"/>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t>“</a:t>
            </a:r>
            <a:r>
              <a:rPr lang="en-US" altLang="zh-CN" dirty="0" smtClean="0"/>
              <a:t>The application of a systematic, disciplined, quantifiable approach to the development, operation, and maintenance of software” [IEEE 1990]</a:t>
            </a:r>
            <a:endParaRPr lang="en-US" altLang="zh-CN" dirty="0" smtClean="0"/>
          </a:p>
          <a:p>
            <a:r>
              <a:rPr lang="zh-CN" altLang="en-US" dirty="0" smtClean="0"/>
              <a:t>软件工程是将</a:t>
            </a:r>
            <a:r>
              <a:rPr lang="zh-CN" altLang="en-US" b="1" dirty="0" smtClean="0">
                <a:solidFill>
                  <a:srgbClr val="FF0000"/>
                </a:solidFill>
              </a:rPr>
              <a:t>系统的、规范的、可量化</a:t>
            </a:r>
            <a:r>
              <a:rPr lang="zh-CN" altLang="en-US" dirty="0" smtClean="0"/>
              <a:t>的方法应用于软件的</a:t>
            </a:r>
            <a:r>
              <a:rPr lang="zh-CN" altLang="en-US" b="1" dirty="0" smtClean="0">
                <a:solidFill>
                  <a:srgbClr val="FF0000"/>
                </a:solidFill>
              </a:rPr>
              <a:t>开发、运行和维护</a:t>
            </a:r>
            <a:r>
              <a:rPr lang="zh-CN" altLang="en-US" dirty="0" smtClean="0"/>
              <a:t>，即将工程化应用于软件。	</a:t>
            </a:r>
            <a:endParaRPr lang="zh-CN" altLang="en-US" dirty="0" smtClean="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843">
                                            <p:bg/>
                                          </p:spTgt>
                                        </p:tgtEl>
                                        <p:attrNameLst>
                                          <p:attrName>style.visibility</p:attrName>
                                        </p:attrNameLst>
                                      </p:cBhvr>
                                      <p:to>
                                        <p:strVal val="visible"/>
                                      </p:to>
                                    </p:set>
                                    <p:anim calcmode="lin" valueType="num">
                                      <p:cBhvr additive="base">
                                        <p:cTn id="7" dur="500" fill="hold"/>
                                        <p:tgtEl>
                                          <p:spTgt spid="35843">
                                            <p:bg/>
                                          </p:spTgt>
                                        </p:tgtEl>
                                        <p:attrNameLst>
                                          <p:attrName>ppt_x</p:attrName>
                                        </p:attrNameLst>
                                      </p:cBhvr>
                                      <p:tavLst>
                                        <p:tav tm="0">
                                          <p:val>
                                            <p:strVal val="#ppt_x"/>
                                          </p:val>
                                        </p:tav>
                                        <p:tav tm="100000">
                                          <p:val>
                                            <p:strVal val="#ppt_x"/>
                                          </p:val>
                                        </p:tav>
                                      </p:tavLst>
                                    </p:anim>
                                    <p:anim calcmode="lin" valueType="num">
                                      <p:cBhvr additive="base">
                                        <p:cTn id="8" dur="500" fill="hold"/>
                                        <p:tgtEl>
                                          <p:spTgt spid="35843">
                                            <p:bg/>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5843">
                                            <p:txEl>
                                              <p:pRg st="0" end="0"/>
                                            </p:txEl>
                                          </p:spTgt>
                                        </p:tgtEl>
                                        <p:attrNameLst>
                                          <p:attrName>style.visibility</p:attrName>
                                        </p:attrNameLst>
                                      </p:cBhvr>
                                      <p:to>
                                        <p:strVal val="visible"/>
                                      </p:to>
                                    </p:set>
                                    <p:anim calcmode="lin" valueType="num">
                                      <p:cBhvr additive="base">
                                        <p:cTn id="11" dur="500" fill="hold"/>
                                        <p:tgtEl>
                                          <p:spTgt spid="3584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584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5843">
                                            <p:txEl>
                                              <p:pRg st="1" end="1"/>
                                            </p:txEl>
                                          </p:spTgt>
                                        </p:tgtEl>
                                        <p:attrNameLst>
                                          <p:attrName>style.visibility</p:attrName>
                                        </p:attrNameLst>
                                      </p:cBhvr>
                                      <p:to>
                                        <p:strVal val="visible"/>
                                      </p:to>
                                    </p:set>
                                    <p:anim calcmode="lin" valueType="num">
                                      <p:cBhvr additive="base">
                                        <p:cTn id="15" dur="500" fill="hold"/>
                                        <p:tgtEl>
                                          <p:spTgt spid="3584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584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3" grpId="0" animBg="1" uiExpand="1" build="p"/>
      <p:bldP spid="6" grpId="0"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r>
              <a:rPr lang="zh-CN" altLang="en-US" smtClean="0"/>
              <a:t>软件工程的经典定义</a:t>
            </a:r>
            <a:r>
              <a:rPr lang="en-US" altLang="zh-CN" smtClean="0"/>
              <a:t>(Cont.)</a:t>
            </a:r>
            <a:endParaRPr lang="en-US" altLang="zh-CN" smtClean="0"/>
          </a:p>
        </p:txBody>
      </p:sp>
      <p:sp>
        <p:nvSpPr>
          <p:cNvPr id="37891" name="Rectangle 3"/>
          <p:cNvSpPr>
            <a:spLocks noGrp="1" noChangeArrowheads="1"/>
          </p:cNvSpPr>
          <p:nvPr>
            <p:ph type="body" idx="1"/>
          </p:nvPr>
        </p:nvSpPr>
        <p:spPr>
          <a:xfrm>
            <a:off x="951341" y="2045188"/>
            <a:ext cx="10830650" cy="3222137"/>
          </a:xfrm>
          <a:ln>
            <a:solidFill>
              <a:schemeClr val="accent2"/>
            </a:solidFill>
          </a:ln>
        </p:spPr>
        <p:txBody>
          <a:bodyPr/>
          <a:lstStyle/>
          <a:p>
            <a:r>
              <a:rPr lang="zh-CN" altLang="en-US" dirty="0" smtClean="0"/>
              <a:t>“</a:t>
            </a:r>
            <a:r>
              <a:rPr lang="en-US" altLang="zh-CN" dirty="0" smtClean="0"/>
              <a:t>Software engineering is that form of engineering that applies the principles of computer science and mathematics to achieving cost-effective solutions to software problems.” [CMU/SEI-90-TR-003]</a:t>
            </a:r>
            <a:endParaRPr lang="en-US" altLang="zh-CN" dirty="0" smtClean="0"/>
          </a:p>
          <a:p>
            <a:endParaRPr lang="en-US" altLang="zh-CN" dirty="0" smtClean="0"/>
          </a:p>
          <a:p>
            <a:r>
              <a:rPr lang="zh-CN" altLang="en-US" dirty="0" smtClean="0"/>
              <a:t>软件工程就是应用计算机科学和数学的原理来经济有效地解决软件问题的一种工程。</a:t>
            </a:r>
            <a:endParaRPr lang="zh-CN" altLang="en-US" dirty="0" smtClean="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zh-CN" altLang="en-US" smtClean="0"/>
              <a:t>软件工程是一个国家的战略性学科</a:t>
            </a:r>
            <a:endParaRPr lang="zh-CN" altLang="en-US" smtClean="0"/>
          </a:p>
        </p:txBody>
      </p:sp>
      <p:sp>
        <p:nvSpPr>
          <p:cNvPr id="38915" name="Rectangle 3"/>
          <p:cNvSpPr>
            <a:spLocks noGrp="1" noChangeArrowheads="1"/>
          </p:cNvSpPr>
          <p:nvPr>
            <p:ph type="body" idx="1"/>
          </p:nvPr>
        </p:nvSpPr>
        <p:spPr/>
        <p:txBody>
          <a:bodyPr/>
          <a:lstStyle/>
          <a:p>
            <a:r>
              <a:rPr lang="zh-CN" altLang="en-US" dirty="0" smtClean="0"/>
              <a:t>软件工程的发展受到了美国</a:t>
            </a:r>
            <a:r>
              <a:rPr lang="en-US" altLang="zh-CN" dirty="0" smtClean="0"/>
              <a:t>DOD</a:t>
            </a:r>
            <a:r>
              <a:rPr lang="zh-CN" altLang="en-US" dirty="0" smtClean="0"/>
              <a:t>的极大推动</a:t>
            </a:r>
            <a:endParaRPr lang="zh-CN" altLang="en-US" dirty="0" smtClean="0"/>
          </a:p>
          <a:p>
            <a:pPr lvl="1"/>
            <a:r>
              <a:rPr lang="en-US" altLang="zh-CN" dirty="0" smtClean="0"/>
              <a:t>CMU SEI</a:t>
            </a:r>
            <a:endParaRPr lang="en-US" altLang="zh-CN" dirty="0" smtClean="0"/>
          </a:p>
          <a:p>
            <a:r>
              <a:rPr lang="zh-CN" altLang="en-US" dirty="0" smtClean="0"/>
              <a:t>如果一个国家的软件工程不强，那么这个国家就不会强大</a:t>
            </a:r>
            <a:endParaRPr lang="zh-CN" altLang="en-US" dirty="0" smtClean="0"/>
          </a:p>
          <a:p>
            <a:r>
              <a:rPr lang="zh-CN" altLang="en-US" dirty="0" smtClean="0"/>
              <a:t>软件工程要做强，关键在于</a:t>
            </a:r>
            <a:r>
              <a:rPr lang="zh-CN" altLang="en-US" b="1" dirty="0" smtClean="0">
                <a:solidFill>
                  <a:srgbClr val="EB7C1F"/>
                </a:solidFill>
              </a:rPr>
              <a:t>创新</a:t>
            </a:r>
            <a:r>
              <a:rPr lang="zh-CN" altLang="en-US" dirty="0" smtClean="0"/>
              <a:t>，在于</a:t>
            </a:r>
            <a:r>
              <a:rPr lang="zh-CN" altLang="en-US" b="1" dirty="0" smtClean="0">
                <a:solidFill>
                  <a:srgbClr val="EB7C1F"/>
                </a:solidFill>
              </a:rPr>
              <a:t>规范</a:t>
            </a:r>
            <a:r>
              <a:rPr lang="zh-CN" altLang="en-US" dirty="0" smtClean="0"/>
              <a:t>化的软件开发</a:t>
            </a:r>
            <a:endParaRPr lang="zh-CN" altLang="en-US" dirty="0" smtClean="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zh-CN" altLang="en-US" dirty="0" smtClean="0"/>
              <a:t>软件工程知识体系</a:t>
            </a:r>
            <a:r>
              <a:rPr lang="en-US" altLang="zh-CN" dirty="0" smtClean="0"/>
              <a:t>SWEBOK</a:t>
            </a:r>
            <a:endParaRPr lang="en-US" altLang="zh-CN" dirty="0" smtClean="0"/>
          </a:p>
        </p:txBody>
      </p:sp>
      <p:sp>
        <p:nvSpPr>
          <p:cNvPr id="40963" name="Rectangle 3"/>
          <p:cNvSpPr>
            <a:spLocks noGrp="1" noChangeArrowheads="1"/>
          </p:cNvSpPr>
          <p:nvPr>
            <p:ph type="body" idx="1"/>
          </p:nvPr>
        </p:nvSpPr>
        <p:spPr/>
        <p:txBody>
          <a:bodyPr/>
          <a:lstStyle/>
          <a:p>
            <a:r>
              <a:rPr lang="zh-CN" altLang="en-US" dirty="0" smtClean="0"/>
              <a:t>软件工程知识体系</a:t>
            </a:r>
            <a:r>
              <a:rPr lang="en-US" altLang="zh-CN" dirty="0" smtClean="0"/>
              <a:t>(Software Engineering Body of Knowledge) </a:t>
            </a:r>
            <a:r>
              <a:rPr lang="zh-CN" altLang="en-US" dirty="0" smtClean="0"/>
              <a:t>简称</a:t>
            </a:r>
            <a:r>
              <a:rPr lang="en-US" altLang="zh-CN" dirty="0" smtClean="0"/>
              <a:t>SWEBOK</a:t>
            </a:r>
            <a:endParaRPr lang="en-US" altLang="zh-CN" dirty="0" smtClean="0"/>
          </a:p>
          <a:p>
            <a:pPr lvl="1"/>
            <a:r>
              <a:rPr lang="zh-CN" altLang="en-US" dirty="0" smtClean="0"/>
              <a:t>由</a:t>
            </a:r>
            <a:r>
              <a:rPr lang="en-US" altLang="zh-CN" dirty="0" smtClean="0"/>
              <a:t>IEEE</a:t>
            </a:r>
            <a:r>
              <a:rPr lang="zh-CN" altLang="en-US" dirty="0" smtClean="0"/>
              <a:t>国际组织推出</a:t>
            </a:r>
            <a:endParaRPr lang="zh-CN" altLang="en-US" dirty="0" smtClean="0"/>
          </a:p>
          <a:p>
            <a:pPr lvl="1"/>
            <a:r>
              <a:rPr lang="zh-CN" altLang="en-US" dirty="0" smtClean="0"/>
              <a:t>版本：当前版本     </a:t>
            </a:r>
            <a:r>
              <a:rPr lang="en-US" altLang="zh-CN" dirty="0" smtClean="0"/>
              <a:t>V4 (2024)</a:t>
            </a:r>
            <a:endParaRPr lang="en-US" altLang="zh-CN" dirty="0" smtClean="0"/>
          </a:p>
          <a:p>
            <a:pPr lvl="1"/>
            <a:r>
              <a:rPr lang="zh-CN" altLang="en-US" dirty="0" smtClean="0"/>
              <a:t>网址：</a:t>
            </a:r>
            <a:r>
              <a:rPr lang="en-US" altLang="zh-CN" dirty="0" smtClean="0">
                <a:hlinkClick r:id="rId1"/>
              </a:rPr>
              <a:t>http://www.swebok.org</a:t>
            </a:r>
            <a:endParaRPr lang="en-US" altLang="zh-CN" dirty="0" smtClean="0"/>
          </a:p>
          <a:p>
            <a:pPr marL="457200" lvl="1" indent="0">
              <a:buNone/>
            </a:pPr>
            <a:endParaRPr lang="en-US" altLang="zh-CN" dirty="0" smtClean="0"/>
          </a:p>
          <a:p>
            <a:r>
              <a:rPr lang="zh-CN" altLang="en-US" dirty="0" smtClean="0"/>
              <a:t>国际软件工程师证书： </a:t>
            </a:r>
            <a:endParaRPr lang="zh-CN" altLang="en-US" dirty="0" smtClean="0"/>
          </a:p>
          <a:p>
            <a:pPr lvl="1"/>
            <a:r>
              <a:rPr lang="en-US" altLang="zh-CN" dirty="0" smtClean="0"/>
              <a:t>CSDA</a:t>
            </a:r>
            <a:r>
              <a:rPr lang="zh-CN" altLang="en-US" dirty="0" smtClean="0"/>
              <a:t>，针对大学应届生</a:t>
            </a:r>
            <a:endParaRPr lang="zh-CN" altLang="en-US" dirty="0" smtClean="0"/>
          </a:p>
          <a:p>
            <a:pPr lvl="1"/>
            <a:r>
              <a:rPr lang="en-US" altLang="zh-CN" dirty="0" smtClean="0"/>
              <a:t>CSDP</a:t>
            </a:r>
            <a:r>
              <a:rPr lang="zh-CN" altLang="en-US" dirty="0" smtClean="0"/>
              <a:t>，针对有经验的工程师</a:t>
            </a:r>
            <a:endParaRPr lang="zh-CN" altLang="en-US" dirty="0" smtClean="0"/>
          </a:p>
        </p:txBody>
      </p:sp>
      <p:pic>
        <p:nvPicPr>
          <p:cNvPr id="5" name="图片 4"/>
          <p:cNvPicPr>
            <a:picLocks noChangeAspect="1"/>
          </p:cNvPicPr>
          <p:nvPr/>
        </p:nvPicPr>
        <p:blipFill>
          <a:blip r:embed="rId2"/>
          <a:stretch>
            <a:fillRect/>
          </a:stretch>
        </p:blipFill>
        <p:spPr>
          <a:xfrm>
            <a:off x="7010400" y="214261"/>
            <a:ext cx="1047750" cy="847725"/>
          </a:xfrm>
          <a:prstGeom prst="rect">
            <a:avLst/>
          </a:prstGeom>
        </p:spPr>
      </p:pic>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00" name="Rectangle 36"/>
          <p:cNvSpPr>
            <a:spLocks noGrp="1" noChangeArrowheads="1"/>
          </p:cNvSpPr>
          <p:nvPr>
            <p:ph type="title"/>
          </p:nvPr>
        </p:nvSpPr>
        <p:spPr>
          <a:xfrm>
            <a:off x="550676" y="8620"/>
            <a:ext cx="10910917" cy="645160"/>
          </a:xfrm>
        </p:spPr>
        <p:txBody>
          <a:bodyPr/>
          <a:lstStyle/>
          <a:p>
            <a:r>
              <a:rPr lang="zh-CN" altLang="en-US" dirty="0"/>
              <a:t>什么是</a:t>
            </a:r>
            <a:r>
              <a:rPr lang="zh-CN" altLang="en-US" dirty="0"/>
              <a:t>软件</a:t>
            </a:r>
            <a:r>
              <a:rPr lang="en-US" altLang="zh-CN" dirty="0"/>
              <a:t>?</a:t>
            </a:r>
            <a:endParaRPr lang="zh-CN" altLang="en-US" dirty="0"/>
          </a:p>
        </p:txBody>
      </p:sp>
      <p:sp>
        <p:nvSpPr>
          <p:cNvPr id="62501" name="Rectangle 37"/>
          <p:cNvSpPr>
            <a:spLocks noGrp="1" noChangeArrowheads="1"/>
          </p:cNvSpPr>
          <p:nvPr>
            <p:ph idx="1"/>
          </p:nvPr>
        </p:nvSpPr>
        <p:spPr/>
        <p:txBody>
          <a:bodyPr/>
          <a:lstStyle/>
          <a:p>
            <a:r>
              <a:rPr lang="zh-CN" altLang="en-US" dirty="0"/>
              <a:t>软件是指在计算机系统的支持下，能够完成特定功能与性能的</a:t>
            </a:r>
            <a:r>
              <a:rPr lang="zh-CN" altLang="en-US" b="1" dirty="0">
                <a:solidFill>
                  <a:srgbClr val="C00000"/>
                </a:solidFill>
              </a:rPr>
              <a:t>程序</a:t>
            </a:r>
            <a:r>
              <a:rPr lang="zh-CN" altLang="en-US" dirty="0"/>
              <a:t>、</a:t>
            </a:r>
            <a:r>
              <a:rPr lang="zh-CN" altLang="en-US" b="1" dirty="0">
                <a:solidFill>
                  <a:srgbClr val="C00000"/>
                </a:solidFill>
              </a:rPr>
              <a:t>数据</a:t>
            </a:r>
            <a:r>
              <a:rPr lang="zh-CN" altLang="en-US" dirty="0"/>
              <a:t>和相关</a:t>
            </a:r>
            <a:r>
              <a:rPr lang="zh-CN" altLang="en-US" b="1" dirty="0">
                <a:solidFill>
                  <a:srgbClr val="C00000"/>
                </a:solidFill>
              </a:rPr>
              <a:t>文档 </a:t>
            </a:r>
            <a:endParaRPr lang="en-US" altLang="zh-CN" b="1" dirty="0">
              <a:solidFill>
                <a:srgbClr val="C00000"/>
              </a:solidFill>
            </a:endParaRPr>
          </a:p>
        </p:txBody>
      </p:sp>
      <p:sp>
        <p:nvSpPr>
          <p:cNvPr id="8" name="流程图: 文档 7"/>
          <p:cNvSpPr/>
          <p:nvPr/>
        </p:nvSpPr>
        <p:spPr>
          <a:xfrm>
            <a:off x="928046" y="3176972"/>
            <a:ext cx="1728192" cy="1368152"/>
          </a:xfrm>
          <a:prstGeom prst="flowChartDocument">
            <a:avLst/>
          </a:prstGeom>
          <a:no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dirty="0"/>
              <a:t>文档</a:t>
            </a:r>
            <a:endParaRPr lang="zh-CN" altLang="en-US" sz="2800" dirty="0"/>
          </a:p>
        </p:txBody>
      </p:sp>
      <p:sp>
        <p:nvSpPr>
          <p:cNvPr id="9" name="流程图: 文档 8"/>
          <p:cNvSpPr/>
          <p:nvPr/>
        </p:nvSpPr>
        <p:spPr>
          <a:xfrm>
            <a:off x="7846489" y="3185542"/>
            <a:ext cx="1728192" cy="1368152"/>
          </a:xfrm>
          <a:prstGeom prst="flowChartDocument">
            <a:avLst/>
          </a:prstGeom>
          <a:no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dirty="0"/>
              <a:t>数据</a:t>
            </a:r>
            <a:endParaRPr lang="zh-CN" altLang="en-US" sz="2800" dirty="0"/>
          </a:p>
        </p:txBody>
      </p:sp>
      <p:sp>
        <p:nvSpPr>
          <p:cNvPr id="10" name="流程图: 文档 9"/>
          <p:cNvSpPr/>
          <p:nvPr/>
        </p:nvSpPr>
        <p:spPr>
          <a:xfrm>
            <a:off x="4286188" y="3185542"/>
            <a:ext cx="1728192" cy="1368152"/>
          </a:xfrm>
          <a:prstGeom prst="flowChartDocument">
            <a:avLst/>
          </a:prstGeom>
          <a:no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dirty="0"/>
              <a:t>代码</a:t>
            </a:r>
            <a:endParaRPr lang="zh-CN" altLang="en-US" sz="2800" dirty="0"/>
          </a:p>
        </p:txBody>
      </p:sp>
      <p:sp>
        <p:nvSpPr>
          <p:cNvPr id="13" name="文本框 12"/>
          <p:cNvSpPr txBox="1"/>
          <p:nvPr/>
        </p:nvSpPr>
        <p:spPr>
          <a:xfrm>
            <a:off x="3152341" y="3320988"/>
            <a:ext cx="588623" cy="768350"/>
          </a:xfrm>
          <a:prstGeom prst="rect">
            <a:avLst/>
          </a:prstGeom>
          <a:noFill/>
        </p:spPr>
        <p:txBody>
          <a:bodyPr wrap="square" rtlCol="0">
            <a:spAutoFit/>
          </a:bodyPr>
          <a:lstStyle/>
          <a:p>
            <a:r>
              <a:rPr lang="en-US" altLang="zh-CN" sz="4400" dirty="0">
                <a:solidFill>
                  <a:schemeClr val="tx1"/>
                </a:solidFill>
                <a:latin typeface="Segoe UI Black" panose="020B0A02040204020203" pitchFamily="34" charset="0"/>
                <a:ea typeface="Segoe UI Black" panose="020B0A02040204020203" pitchFamily="34" charset="0"/>
              </a:rPr>
              <a:t>+</a:t>
            </a:r>
            <a:endParaRPr lang="zh-CN" altLang="en-US" sz="4400" dirty="0">
              <a:solidFill>
                <a:schemeClr val="tx1"/>
              </a:solidFill>
              <a:latin typeface="Segoe UI Black" panose="020B0A02040204020203" pitchFamily="34" charset="0"/>
            </a:endParaRPr>
          </a:p>
        </p:txBody>
      </p:sp>
      <p:sp>
        <p:nvSpPr>
          <p:cNvPr id="15" name="文本框 14"/>
          <p:cNvSpPr txBox="1"/>
          <p:nvPr/>
        </p:nvSpPr>
        <p:spPr>
          <a:xfrm>
            <a:off x="6672223" y="3320988"/>
            <a:ext cx="588623" cy="768350"/>
          </a:xfrm>
          <a:prstGeom prst="rect">
            <a:avLst/>
          </a:prstGeom>
          <a:noFill/>
        </p:spPr>
        <p:txBody>
          <a:bodyPr wrap="square" rtlCol="0">
            <a:spAutoFit/>
          </a:bodyPr>
          <a:lstStyle/>
          <a:p>
            <a:r>
              <a:rPr lang="en-US" altLang="zh-CN" sz="4400" dirty="0">
                <a:solidFill>
                  <a:schemeClr val="tx1"/>
                </a:solidFill>
                <a:latin typeface="Segoe UI Black" panose="020B0A02040204020203" pitchFamily="34" charset="0"/>
                <a:ea typeface="Segoe UI Black" panose="020B0A02040204020203" pitchFamily="34" charset="0"/>
              </a:rPr>
              <a:t>+</a:t>
            </a:r>
            <a:endParaRPr lang="zh-CN" altLang="en-US" sz="4400" dirty="0">
              <a:solidFill>
                <a:schemeClr val="tx1"/>
              </a:solidFill>
              <a:latin typeface="Segoe UI Black" panose="020B0A02040204020203" pitchFamily="34" charset="0"/>
            </a:endParaRPr>
          </a:p>
        </p:txBody>
      </p:sp>
      <p:sp>
        <p:nvSpPr>
          <p:cNvPr id="18" name="文本框 17"/>
          <p:cNvSpPr txBox="1"/>
          <p:nvPr/>
        </p:nvSpPr>
        <p:spPr>
          <a:xfrm>
            <a:off x="2714392" y="5225117"/>
            <a:ext cx="5148572" cy="583565"/>
          </a:xfrm>
          <a:prstGeom prst="rect">
            <a:avLst/>
          </a:prstGeom>
          <a:noFill/>
        </p:spPr>
        <p:txBody>
          <a:bodyPr wrap="square" rtlCol="0">
            <a:spAutoFit/>
          </a:bodyPr>
          <a:lstStyle/>
          <a:p>
            <a:pPr algn="ctr"/>
            <a:r>
              <a:rPr lang="zh-CN" altLang="en-US" sz="3200" dirty="0">
                <a:solidFill>
                  <a:srgbClr val="C00000"/>
                </a:solidFill>
                <a:latin typeface="微软雅黑" panose="020B0503020204020204" pitchFamily="34" charset="-122"/>
                <a:ea typeface="微软雅黑" panose="020B0503020204020204" pitchFamily="34" charset="-122"/>
              </a:rPr>
              <a:t>从开发的角度看软件</a:t>
            </a:r>
            <a:endParaRPr lang="zh-CN" altLang="en-US" sz="3200" dirty="0">
              <a:solidFill>
                <a:srgbClr val="C00000"/>
              </a:solidFill>
              <a:latin typeface="微软雅黑" panose="020B0503020204020204" pitchFamily="34" charset="-122"/>
              <a:ea typeface="微软雅黑" panose="020B0503020204020204" pitchFamily="34" charset="-122"/>
            </a:endParaRPr>
          </a:p>
        </p:txBody>
      </p:sp>
      <p:sp>
        <p:nvSpPr>
          <p:cNvPr id="19" name="矩形: 圆角 18"/>
          <p:cNvSpPr/>
          <p:nvPr/>
        </p:nvSpPr>
        <p:spPr>
          <a:xfrm>
            <a:off x="623551" y="2780928"/>
            <a:ext cx="9289032" cy="208823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9788301" y="3132546"/>
            <a:ext cx="2330297" cy="1383665"/>
          </a:xfrm>
          <a:prstGeom prst="rect">
            <a:avLst/>
          </a:prstGeom>
          <a:noFill/>
        </p:spPr>
        <p:txBody>
          <a:bodyPr wrap="square" rtlCol="0">
            <a:spAutoFit/>
          </a:bodyPr>
          <a:lstStyle/>
          <a:p>
            <a:pPr algn="ctr"/>
            <a:r>
              <a:rPr lang="zh-CN" altLang="en-US" sz="2800" dirty="0">
                <a:solidFill>
                  <a:srgbClr val="C00000"/>
                </a:solidFill>
                <a:latin typeface="+mj-lt"/>
                <a:ea typeface="+mn-ea"/>
              </a:rPr>
              <a:t>软件制品</a:t>
            </a:r>
            <a:endParaRPr lang="en-US" altLang="zh-CN" sz="2800" dirty="0">
              <a:solidFill>
                <a:srgbClr val="C00000"/>
              </a:solidFill>
              <a:latin typeface="+mj-lt"/>
              <a:ea typeface="+mn-ea"/>
            </a:endParaRPr>
          </a:p>
          <a:p>
            <a:pPr algn="ctr"/>
            <a:r>
              <a:rPr lang="en-US" altLang="zh-CN" sz="2800" dirty="0">
                <a:solidFill>
                  <a:srgbClr val="C00000"/>
                </a:solidFill>
                <a:latin typeface="+mj-lt"/>
                <a:ea typeface="+mn-ea"/>
              </a:rPr>
              <a:t>(Software Artifact)</a:t>
            </a:r>
            <a:endParaRPr lang="zh-CN" altLang="en-US" sz="2800" dirty="0">
              <a:solidFill>
                <a:srgbClr val="C00000"/>
              </a:solidFill>
              <a:latin typeface="+mj-lt"/>
              <a:ea typeface="+mn-ea"/>
            </a:endParaRP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标题 1"/>
          <p:cNvSpPr>
            <a:spLocks noGrp="1"/>
          </p:cNvSpPr>
          <p:nvPr>
            <p:ph type="title"/>
          </p:nvPr>
        </p:nvSpPr>
        <p:spPr/>
        <p:txBody>
          <a:bodyPr/>
          <a:lstStyle/>
          <a:p>
            <a:r>
              <a:rPr lang="en-US" altLang="zh-CN" dirty="0" smtClean="0"/>
              <a:t>SWEBOK V4</a:t>
            </a:r>
            <a:r>
              <a:rPr lang="zh-CN" altLang="en-US" dirty="0" smtClean="0"/>
              <a:t>的</a:t>
            </a:r>
            <a:r>
              <a:rPr lang="en-US" altLang="zh-CN" dirty="0" smtClean="0"/>
              <a:t>18</a:t>
            </a:r>
            <a:r>
              <a:rPr lang="zh-CN" altLang="en-US" dirty="0" smtClean="0"/>
              <a:t>个知识域</a:t>
            </a:r>
            <a:endParaRPr lang="zh-CN" altLang="en-US" dirty="0" smtClean="0"/>
          </a:p>
        </p:txBody>
      </p:sp>
      <p:sp>
        <p:nvSpPr>
          <p:cNvPr id="41987" name="内容占位符 2"/>
          <p:cNvSpPr>
            <a:spLocks noGrp="1"/>
          </p:cNvSpPr>
          <p:nvPr>
            <p:ph idx="1"/>
          </p:nvPr>
        </p:nvSpPr>
        <p:spPr>
          <a:xfrm>
            <a:off x="971883" y="1359388"/>
            <a:ext cx="7055383" cy="4736613"/>
          </a:xfrm>
        </p:spPr>
        <p:txBody>
          <a:bodyPr/>
          <a:lstStyle/>
          <a:p>
            <a:r>
              <a:rPr lang="zh-CN" altLang="zh-CN" dirty="0" smtClean="0"/>
              <a:t>软件工程</a:t>
            </a:r>
            <a:r>
              <a:rPr lang="zh-CN" altLang="en-US" dirty="0" smtClean="0"/>
              <a:t>专业</a:t>
            </a:r>
            <a:r>
              <a:rPr lang="zh-CN" altLang="zh-CN" dirty="0" smtClean="0"/>
              <a:t>知识域</a:t>
            </a:r>
            <a:endParaRPr lang="en-US" altLang="zh-CN" dirty="0" smtClean="0"/>
          </a:p>
          <a:p>
            <a:pPr lvl="1"/>
            <a:r>
              <a:rPr lang="zh-CN" altLang="zh-CN" dirty="0" smtClean="0"/>
              <a:t>软件需求</a:t>
            </a:r>
            <a:r>
              <a:rPr lang="zh-CN" altLang="en-US" dirty="0" smtClean="0"/>
              <a:t>、软件架构、</a:t>
            </a:r>
            <a:r>
              <a:rPr lang="zh-CN" altLang="zh-CN" dirty="0" smtClean="0"/>
              <a:t>软件设计、软件构造</a:t>
            </a:r>
            <a:endParaRPr lang="en-US" altLang="zh-CN" dirty="0" smtClean="0"/>
          </a:p>
          <a:p>
            <a:pPr lvl="1"/>
            <a:r>
              <a:rPr lang="zh-CN" altLang="zh-CN" dirty="0" smtClean="0"/>
              <a:t>软件测试、</a:t>
            </a:r>
            <a:r>
              <a:rPr lang="zh-CN" altLang="en-US" dirty="0" smtClean="0"/>
              <a:t>软件运营、</a:t>
            </a:r>
            <a:r>
              <a:rPr lang="zh-CN" altLang="zh-CN" dirty="0" smtClean="0"/>
              <a:t>软件维护</a:t>
            </a:r>
            <a:r>
              <a:rPr lang="zh-CN" altLang="en-US" dirty="0" smtClean="0"/>
              <a:t>、</a:t>
            </a:r>
            <a:r>
              <a:rPr lang="zh-CN" altLang="zh-CN" dirty="0" smtClean="0"/>
              <a:t>软件配置管理</a:t>
            </a:r>
            <a:endParaRPr lang="en-US" altLang="zh-CN" dirty="0" smtClean="0"/>
          </a:p>
          <a:p>
            <a:pPr lvl="1"/>
            <a:r>
              <a:rPr lang="zh-CN" altLang="zh-CN" dirty="0" smtClean="0"/>
              <a:t>软件工程管理、软件</a:t>
            </a:r>
            <a:r>
              <a:rPr lang="zh-CN" altLang="en-US" dirty="0" smtClean="0"/>
              <a:t>工程</a:t>
            </a:r>
            <a:r>
              <a:rPr lang="zh-CN" altLang="zh-CN" dirty="0" smtClean="0"/>
              <a:t>过程</a:t>
            </a:r>
            <a:endParaRPr lang="en-US" altLang="zh-CN" dirty="0" smtClean="0"/>
          </a:p>
          <a:p>
            <a:pPr lvl="1"/>
            <a:r>
              <a:rPr lang="zh-CN" altLang="zh-CN" dirty="0" smtClean="0"/>
              <a:t>软件工程</a:t>
            </a:r>
            <a:r>
              <a:rPr lang="zh-CN" altLang="en-US" dirty="0" smtClean="0"/>
              <a:t>模型与</a:t>
            </a:r>
            <a:r>
              <a:rPr lang="zh-CN" altLang="zh-CN" dirty="0" smtClean="0"/>
              <a:t>方法、软件质量</a:t>
            </a:r>
            <a:r>
              <a:rPr lang="zh-CN" altLang="en-US" dirty="0" smtClean="0"/>
              <a:t>、软件安全</a:t>
            </a:r>
            <a:endParaRPr lang="en-US" altLang="zh-CN" dirty="0" smtClean="0"/>
          </a:p>
          <a:p>
            <a:pPr lvl="1"/>
            <a:r>
              <a:rPr lang="zh-CN" altLang="zh-CN" dirty="0" smtClean="0"/>
              <a:t>软件工程</a:t>
            </a:r>
            <a:r>
              <a:rPr lang="zh-CN" altLang="en-US" dirty="0" smtClean="0"/>
              <a:t>经济、</a:t>
            </a:r>
            <a:r>
              <a:rPr lang="zh-CN" altLang="zh-CN" dirty="0" smtClean="0"/>
              <a:t>软件工程职业实践</a:t>
            </a:r>
            <a:endParaRPr lang="en-US" altLang="zh-CN" dirty="0" smtClean="0"/>
          </a:p>
          <a:p>
            <a:pPr marL="457200" lvl="1" indent="0">
              <a:buNone/>
            </a:pPr>
            <a:endParaRPr lang="zh-CN" altLang="zh-CN" dirty="0" smtClean="0"/>
          </a:p>
          <a:p>
            <a:r>
              <a:rPr lang="zh-CN" altLang="zh-CN" dirty="0" smtClean="0"/>
              <a:t>软件工程</a:t>
            </a:r>
            <a:r>
              <a:rPr lang="zh-CN" altLang="en-US" dirty="0" smtClean="0"/>
              <a:t>通用</a:t>
            </a:r>
            <a:r>
              <a:rPr lang="zh-CN" altLang="zh-CN" dirty="0" smtClean="0"/>
              <a:t>知识域</a:t>
            </a:r>
            <a:endParaRPr lang="en-US" altLang="zh-CN" dirty="0" smtClean="0"/>
          </a:p>
          <a:p>
            <a:pPr lvl="1"/>
            <a:r>
              <a:rPr lang="zh-CN" altLang="zh-CN" dirty="0" smtClean="0"/>
              <a:t>工程经济基础、计算基础</a:t>
            </a:r>
            <a:endParaRPr lang="en-US" altLang="zh-CN" dirty="0" smtClean="0"/>
          </a:p>
          <a:p>
            <a:pPr lvl="1"/>
            <a:r>
              <a:rPr lang="zh-CN" altLang="zh-CN" dirty="0" smtClean="0"/>
              <a:t>数学</a:t>
            </a:r>
            <a:r>
              <a:rPr lang="zh-CN" altLang="en-US" dirty="0" smtClean="0"/>
              <a:t>和</a:t>
            </a:r>
            <a:r>
              <a:rPr lang="zh-CN" altLang="zh-CN" dirty="0" smtClean="0"/>
              <a:t>工程基础</a:t>
            </a:r>
            <a:endParaRPr lang="zh-CN" altLang="zh-CN" dirty="0" smtClean="0"/>
          </a:p>
          <a:p>
            <a:endParaRPr lang="zh-CN" altLang="en-US" dirty="0" smtClean="0"/>
          </a:p>
        </p:txBody>
      </p:sp>
      <p:grpSp>
        <p:nvGrpSpPr>
          <p:cNvPr id="7" name="Group 4"/>
          <p:cNvGrpSpPr/>
          <p:nvPr/>
        </p:nvGrpSpPr>
        <p:grpSpPr bwMode="auto">
          <a:xfrm>
            <a:off x="7808626" y="1219200"/>
            <a:ext cx="4049945" cy="4149673"/>
            <a:chOff x="114" y="663"/>
            <a:chExt cx="3265" cy="3266"/>
          </a:xfrm>
        </p:grpSpPr>
        <p:sp>
          <p:nvSpPr>
            <p:cNvPr id="8" name="Oval 5"/>
            <p:cNvSpPr>
              <a:spLocks noChangeArrowheads="1"/>
            </p:cNvSpPr>
            <p:nvPr/>
          </p:nvSpPr>
          <p:spPr bwMode="auto">
            <a:xfrm>
              <a:off x="114" y="663"/>
              <a:ext cx="3265" cy="3266"/>
            </a:xfrm>
            <a:prstGeom prst="ellipse">
              <a:avLst/>
            </a:prstGeom>
            <a:solidFill>
              <a:srgbClr val="CCFFFF"/>
            </a:solidFill>
            <a:ln w="9525">
              <a:solidFill>
                <a:srgbClr val="CCFFFF"/>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9" name="AutoShape 6"/>
            <p:cNvSpPr>
              <a:spLocks noChangeArrowheads="1"/>
            </p:cNvSpPr>
            <p:nvPr/>
          </p:nvSpPr>
          <p:spPr bwMode="auto">
            <a:xfrm>
              <a:off x="703" y="1298"/>
              <a:ext cx="2064" cy="1678"/>
            </a:xfrm>
            <a:prstGeom prst="triangle">
              <a:avLst>
                <a:gd name="adj" fmla="val 50000"/>
              </a:avLst>
            </a:prstGeom>
            <a:noFill/>
            <a:ln w="38100">
              <a:solidFill>
                <a:schemeClr val="accent1"/>
              </a:solidFill>
              <a:miter lim="800000"/>
            </a:ln>
            <a:extLst>
              <a:ext uri="{909E8E84-426E-40DD-AFC4-6F175D3DCCD1}">
                <a14:hiddenFill xmlns:a14="http://schemas.microsoft.com/office/drawing/2010/main">
                  <a:solidFill>
                    <a:srgbClr val="FFFFFF"/>
                  </a:solidFill>
                </a14:hiddenFill>
              </a:ext>
            </a:extLst>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0" name="Oval 7"/>
            <p:cNvSpPr>
              <a:spLocks noChangeArrowheads="1"/>
            </p:cNvSpPr>
            <p:nvPr/>
          </p:nvSpPr>
          <p:spPr bwMode="auto">
            <a:xfrm>
              <a:off x="476" y="2614"/>
              <a:ext cx="703" cy="657"/>
            </a:xfrm>
            <a:prstGeom prst="ellipse">
              <a:avLst/>
            </a:prstGeom>
            <a:solidFill>
              <a:srgbClr val="FFFFCC"/>
            </a:solidFill>
            <a:ln w="9525">
              <a:solidFill>
                <a:schemeClr val="accent1"/>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2400" b="1">
                  <a:latin typeface="+mn-ea"/>
                </a:rPr>
                <a:t>技术</a:t>
              </a:r>
              <a:endParaRPr lang="zh-CN" altLang="en-US" sz="2400" b="1">
                <a:latin typeface="+mn-ea"/>
              </a:endParaRPr>
            </a:p>
          </p:txBody>
        </p:sp>
        <p:sp>
          <p:nvSpPr>
            <p:cNvPr id="11" name="Oval 8"/>
            <p:cNvSpPr>
              <a:spLocks noChangeArrowheads="1"/>
            </p:cNvSpPr>
            <p:nvPr/>
          </p:nvSpPr>
          <p:spPr bwMode="auto">
            <a:xfrm>
              <a:off x="1338" y="981"/>
              <a:ext cx="703" cy="657"/>
            </a:xfrm>
            <a:prstGeom prst="ellipse">
              <a:avLst/>
            </a:prstGeom>
            <a:solidFill>
              <a:srgbClr val="FFFFCC"/>
            </a:solidFill>
            <a:ln w="9525">
              <a:solidFill>
                <a:schemeClr val="accent1"/>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2400" b="1">
                  <a:latin typeface="+mn-ea"/>
                </a:rPr>
                <a:t>人</a:t>
              </a:r>
              <a:endParaRPr lang="zh-CN" altLang="en-US" sz="2400" b="1">
                <a:latin typeface="+mn-ea"/>
              </a:endParaRPr>
            </a:p>
          </p:txBody>
        </p:sp>
        <p:sp>
          <p:nvSpPr>
            <p:cNvPr id="12" name="Oval 9"/>
            <p:cNvSpPr>
              <a:spLocks noChangeArrowheads="1"/>
            </p:cNvSpPr>
            <p:nvPr/>
          </p:nvSpPr>
          <p:spPr bwMode="auto">
            <a:xfrm>
              <a:off x="2336" y="2614"/>
              <a:ext cx="703" cy="657"/>
            </a:xfrm>
            <a:prstGeom prst="ellipse">
              <a:avLst/>
            </a:prstGeom>
            <a:solidFill>
              <a:srgbClr val="FFFFCC"/>
            </a:solidFill>
            <a:ln w="9525">
              <a:solidFill>
                <a:schemeClr val="accent1"/>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2400" b="1">
                  <a:latin typeface="+mn-ea"/>
                </a:rPr>
                <a:t>管理</a:t>
              </a:r>
              <a:endParaRPr lang="zh-CN" altLang="en-US" sz="2400" b="1">
                <a:latin typeface="+mn-ea"/>
              </a:endParaRPr>
            </a:p>
          </p:txBody>
        </p:sp>
        <p:sp>
          <p:nvSpPr>
            <p:cNvPr id="13" name="Text Box 10"/>
            <p:cNvSpPr txBox="1">
              <a:spLocks noChangeArrowheads="1"/>
            </p:cNvSpPr>
            <p:nvPr/>
          </p:nvSpPr>
          <p:spPr bwMode="auto">
            <a:xfrm>
              <a:off x="1519" y="3475"/>
              <a:ext cx="527"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2400" b="1">
                  <a:latin typeface="+mn-ea"/>
                </a:rPr>
                <a:t>过程</a:t>
              </a:r>
              <a:endParaRPr lang="zh-CN" altLang="en-US" sz="2400" b="1">
                <a:latin typeface="+mn-ea"/>
              </a:endParaRPr>
            </a:p>
          </p:txBody>
        </p:sp>
      </p:grpSp>
      <p:sp>
        <p:nvSpPr>
          <p:cNvPr id="4" name="矩形 3"/>
          <p:cNvSpPr/>
          <p:nvPr/>
        </p:nvSpPr>
        <p:spPr>
          <a:xfrm>
            <a:off x="8927256" y="5771643"/>
            <a:ext cx="2236510" cy="400110"/>
          </a:xfrm>
          <a:prstGeom prst="rect">
            <a:avLst/>
          </a:prstGeom>
        </p:spPr>
        <p:txBody>
          <a:bodyPr wrap="none">
            <a:spAutoFit/>
          </a:bodyPr>
          <a:lstStyle/>
          <a:p>
            <a:r>
              <a:rPr lang="zh-CN" altLang="en-US" sz="2000" dirty="0">
                <a:solidFill>
                  <a:srgbClr val="EB7C1F"/>
                </a:solidFill>
              </a:rPr>
              <a:t>软件工程的金三角</a:t>
            </a:r>
            <a:endParaRPr lang="zh-CN" altLang="en-US" sz="2000" dirty="0">
              <a:solidFill>
                <a:srgbClr val="EB7C1F"/>
              </a:solidFill>
            </a:endParaRPr>
          </a:p>
        </p:txBody>
      </p:sp>
      <p:sp>
        <p:nvSpPr>
          <p:cNvPr id="2" name="灯片编号占位符 1"/>
          <p:cNvSpPr>
            <a:spLocks noGrp="1"/>
          </p:cNvSpPr>
          <p:nvPr>
            <p:ph type="sldNum" sz="quarter" idx="4"/>
          </p:nvPr>
        </p:nvSpPr>
        <p:spPr>
          <a:xfrm>
            <a:off x="11136759" y="6413501"/>
            <a:ext cx="1037230" cy="342900"/>
          </a:xfrm>
        </p:spPr>
        <p:txBody>
          <a:bodyPr/>
          <a:lstStyle/>
          <a:p>
            <a:fld id="{548644C6-89F0-466C-949F-E70AD72679A8}" type="slidenum">
              <a:rPr lang="zh-CN" altLang="en-US" smtClean="0"/>
            </a:fld>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06"/>
          <p:cNvSpPr txBox="1"/>
          <p:nvPr/>
        </p:nvSpPr>
        <p:spPr>
          <a:xfrm>
            <a:off x="5749491" y="2852325"/>
            <a:ext cx="5204059" cy="533400"/>
          </a:xfrm>
          <a:prstGeom prst="rect">
            <a:avLst/>
          </a:prstGeom>
        </p:spPr>
        <p:txBody>
          <a:bodyPr vert="horz" rtlCol="0" anchor="t" anchorCtr="0">
            <a:noAutofit/>
          </a:bodyPr>
          <a:lstStyle/>
          <a:p>
            <a:pPr defTabSz="457200">
              <a:lnSpc>
                <a:spcPct val="125000"/>
              </a:lnSpc>
            </a:pP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Object 207"/>
          <p:cNvSpPr txBox="1"/>
          <p:nvPr/>
        </p:nvSpPr>
        <p:spPr>
          <a:xfrm>
            <a:off x="4950946" y="2331006"/>
            <a:ext cx="54635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02</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7" name="Object 209"/>
          <p:cNvSpPr txBox="1"/>
          <p:nvPr/>
        </p:nvSpPr>
        <p:spPr>
          <a:xfrm>
            <a:off x="4944595" y="949491"/>
            <a:ext cx="5469940"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01</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什么是软件</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8" name="Object 204"/>
          <p:cNvSpPr txBox="1"/>
          <p:nvPr/>
        </p:nvSpPr>
        <p:spPr>
          <a:xfrm>
            <a:off x="5749491" y="4169720"/>
            <a:ext cx="5204059" cy="1125487"/>
          </a:xfrm>
          <a:prstGeom prst="rect">
            <a:avLst/>
          </a:prstGeom>
        </p:spPr>
        <p:txBody>
          <a:bodyPr vert="horz" rtlCol="0" anchor="t" anchorCtr="0">
            <a:noAutofit/>
          </a:bodyPr>
          <a:lstStyle/>
          <a:p>
            <a:pPr defTabSz="457200">
              <a:lnSpc>
                <a:spcPct val="125000"/>
              </a:lnSpc>
            </a:pPr>
            <a:r>
              <a:rPr lang="zh-CN" altLang="en-US" sz="1600" spc="28" dirty="0">
                <a:solidFill>
                  <a:schemeClr val="bg1">
                    <a:lumMod val="65000"/>
                  </a:schemeClr>
                </a:solidFill>
                <a:latin typeface="微软雅黑" panose="020B0503020204020204" pitchFamily="34" charset="-122"/>
                <a:ea typeface="微软雅黑" panose="020B0503020204020204" pitchFamily="34" charset="-122"/>
              </a:rPr>
              <a:t>软件工程的概念和知识域</a:t>
            </a:r>
            <a:endParaRPr lang="zh-CN" altLang="en-US" sz="1600" spc="28" dirty="0">
              <a:solidFill>
                <a:schemeClr val="bg1">
                  <a:lumMod val="65000"/>
                </a:schemeClr>
              </a:solidFill>
              <a:latin typeface="微软雅黑" panose="020B0503020204020204" pitchFamily="34" charset="-122"/>
              <a:ea typeface="微软雅黑" panose="020B0503020204020204" pitchFamily="34" charset="-122"/>
            </a:endParaRPr>
          </a:p>
          <a:p>
            <a:pPr defTabSz="457200">
              <a:lnSpc>
                <a:spcPct val="125000"/>
              </a:lnSpc>
            </a:pPr>
            <a:r>
              <a:rPr lang="zh-CN" altLang="en-US" sz="1600" b="1" spc="28" dirty="0" smtClean="0">
                <a:solidFill>
                  <a:srgbClr val="EB7C1F"/>
                </a:solidFill>
                <a:latin typeface="微软雅黑" panose="020B0503020204020204" pitchFamily="34" charset="-122"/>
                <a:ea typeface="微软雅黑" panose="020B0503020204020204" pitchFamily="34" charset="-122"/>
              </a:rPr>
              <a:t>软件工程技术</a:t>
            </a:r>
            <a:endParaRPr lang="en-US" altLang="zh-CN" sz="1600" b="1" spc="28" dirty="0" smtClean="0">
              <a:solidFill>
                <a:srgbClr val="EB7C1F"/>
              </a:solidFill>
              <a:latin typeface="微软雅黑" panose="020B0503020204020204" pitchFamily="34" charset="-122"/>
              <a:ea typeface="微软雅黑" panose="020B0503020204020204" pitchFamily="34" charset="-122"/>
            </a:endParaRPr>
          </a:p>
          <a:p>
            <a:pPr defTabSz="457200">
              <a:lnSpc>
                <a:spcPct val="125000"/>
              </a:lnSpc>
            </a:pPr>
            <a:r>
              <a:rPr lang="zh-CN" altLang="en-US" sz="1600" spc="28" dirty="0" smtClean="0">
                <a:solidFill>
                  <a:schemeClr val="bg1">
                    <a:lumMod val="65000"/>
                  </a:schemeClr>
                </a:solidFill>
                <a:latin typeface="微软雅黑" panose="020B0503020204020204" pitchFamily="34" charset="-122"/>
                <a:ea typeface="微软雅黑" panose="020B0503020204020204" pitchFamily="34" charset="-122"/>
              </a:rPr>
              <a:t>软件工程管理</a:t>
            </a:r>
            <a:endParaRPr lang="zh-CN" altLang="en-US" sz="1600" spc="28"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Object 205"/>
          <p:cNvSpPr txBox="1"/>
          <p:nvPr/>
        </p:nvSpPr>
        <p:spPr>
          <a:xfrm>
            <a:off x="4976345" y="3712521"/>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03</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12" name="AutoShape 4"/>
          <p:cNvSpPr>
            <a:spLocks noChangeArrowheads="1"/>
          </p:cNvSpPr>
          <p:nvPr/>
        </p:nvSpPr>
        <p:spPr bwMode="auto">
          <a:xfrm>
            <a:off x="4549308" y="3725436"/>
            <a:ext cx="395287" cy="431800"/>
          </a:xfrm>
          <a:prstGeom prst="sun">
            <a:avLst>
              <a:gd name="adj" fmla="val 25000"/>
            </a:avLst>
          </a:prstGeom>
          <a:solidFill>
            <a:srgbClr val="EB7C1F"/>
          </a:solidFill>
          <a:ln>
            <a:noFill/>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11" name="Object 205"/>
          <p:cNvSpPr txBox="1"/>
          <p:nvPr/>
        </p:nvSpPr>
        <p:spPr>
          <a:xfrm>
            <a:off x="4950946" y="5394989"/>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04</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smtClean="0">
                <a:solidFill>
                  <a:srgbClr val="000000"/>
                </a:solidFill>
                <a:latin typeface="微软雅黑" panose="020B0503020204020204" pitchFamily="34" charset="-122"/>
                <a:ea typeface="微软雅黑" panose="020B0503020204020204" pitchFamily="34" charset="-122"/>
              </a:rPr>
              <a:t>AI</a:t>
            </a:r>
            <a:r>
              <a:rPr lang="zh-CN" altLang="en-US" sz="3000" spc="300" dirty="0" smtClean="0">
                <a:solidFill>
                  <a:srgbClr val="000000"/>
                </a:solidFill>
                <a:latin typeface="微软雅黑" panose="020B0503020204020204" pitchFamily="34" charset="-122"/>
                <a:ea typeface="微软雅黑" panose="020B0503020204020204" pitchFamily="34" charset="-122"/>
              </a:rPr>
              <a:t>时代的软件工程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zh-CN" altLang="en-US" smtClean="0"/>
              <a:t>软件工程技术</a:t>
            </a:r>
            <a:endParaRPr lang="zh-CN" altLang="en-US" smtClean="0"/>
          </a:p>
        </p:txBody>
      </p:sp>
      <p:sp>
        <p:nvSpPr>
          <p:cNvPr id="46084" name="Rectangle 6"/>
          <p:cNvSpPr>
            <a:spLocks noChangeArrowheads="1"/>
          </p:cNvSpPr>
          <p:nvPr/>
        </p:nvSpPr>
        <p:spPr bwMode="auto">
          <a:xfrm>
            <a:off x="4713559" y="2426033"/>
            <a:ext cx="2249488"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a:latin typeface="Times New Roman" panose="02020603050405020304" pitchFamily="18" charset="0"/>
                <a:ea typeface="宋体" panose="02010600030101010101" pitchFamily="2" charset="-122"/>
              </a:rPr>
              <a:t>需求</a:t>
            </a:r>
            <a:endParaRPr lang="zh-CN" altLang="en-US" sz="1800">
              <a:latin typeface="Times New Roman" panose="02020603050405020304" pitchFamily="18" charset="0"/>
              <a:ea typeface="宋体" panose="02010600030101010101" pitchFamily="2" charset="-122"/>
            </a:endParaRPr>
          </a:p>
        </p:txBody>
      </p:sp>
      <p:sp>
        <p:nvSpPr>
          <p:cNvPr id="46085" name="Line 7"/>
          <p:cNvSpPr>
            <a:spLocks noChangeShapeType="1"/>
          </p:cNvSpPr>
          <p:nvPr/>
        </p:nvSpPr>
        <p:spPr bwMode="auto">
          <a:xfrm>
            <a:off x="6947172" y="2641932"/>
            <a:ext cx="500062"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6086" name="Line 8"/>
          <p:cNvSpPr>
            <a:spLocks noChangeShapeType="1"/>
          </p:cNvSpPr>
          <p:nvPr/>
        </p:nvSpPr>
        <p:spPr bwMode="auto">
          <a:xfrm>
            <a:off x="7451997" y="2641933"/>
            <a:ext cx="0" cy="727075"/>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6087" name="Rectangle 9"/>
          <p:cNvSpPr>
            <a:spLocks noChangeArrowheads="1"/>
          </p:cNvSpPr>
          <p:nvPr/>
        </p:nvSpPr>
        <p:spPr bwMode="auto">
          <a:xfrm>
            <a:off x="5939110" y="3434095"/>
            <a:ext cx="2251075"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a:latin typeface="Times New Roman" panose="02020603050405020304" pitchFamily="18" charset="0"/>
                <a:ea typeface="宋体" panose="02010600030101010101" pitchFamily="2" charset="-122"/>
              </a:rPr>
              <a:t>设计</a:t>
            </a:r>
            <a:endParaRPr lang="zh-CN" altLang="en-US" sz="1800">
              <a:latin typeface="Times New Roman" panose="02020603050405020304" pitchFamily="18" charset="0"/>
              <a:ea typeface="宋体" panose="02010600030101010101" pitchFamily="2" charset="-122"/>
            </a:endParaRPr>
          </a:p>
        </p:txBody>
      </p:sp>
      <p:sp>
        <p:nvSpPr>
          <p:cNvPr id="46088" name="Line 10"/>
          <p:cNvSpPr>
            <a:spLocks noChangeShapeType="1"/>
          </p:cNvSpPr>
          <p:nvPr/>
        </p:nvSpPr>
        <p:spPr bwMode="auto">
          <a:xfrm>
            <a:off x="8171135" y="3721432"/>
            <a:ext cx="500063"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6089" name="Line 11"/>
          <p:cNvSpPr>
            <a:spLocks noChangeShapeType="1"/>
          </p:cNvSpPr>
          <p:nvPr/>
        </p:nvSpPr>
        <p:spPr bwMode="auto">
          <a:xfrm>
            <a:off x="8671197" y="3721433"/>
            <a:ext cx="0" cy="655637"/>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6090" name="Rectangle 12"/>
          <p:cNvSpPr>
            <a:spLocks noChangeArrowheads="1"/>
          </p:cNvSpPr>
          <p:nvPr/>
        </p:nvSpPr>
        <p:spPr bwMode="auto">
          <a:xfrm>
            <a:off x="7145609" y="4386595"/>
            <a:ext cx="2249488"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a:latin typeface="Times New Roman" panose="02020603050405020304" pitchFamily="18" charset="0"/>
                <a:ea typeface="宋体" panose="02010600030101010101" pitchFamily="2" charset="-122"/>
              </a:rPr>
              <a:t>编码</a:t>
            </a:r>
            <a:endParaRPr lang="zh-CN" altLang="en-US" sz="1800">
              <a:latin typeface="Times New Roman" panose="02020603050405020304" pitchFamily="18" charset="0"/>
              <a:ea typeface="宋体" panose="02010600030101010101" pitchFamily="2" charset="-122"/>
            </a:endParaRPr>
          </a:p>
        </p:txBody>
      </p:sp>
      <p:sp>
        <p:nvSpPr>
          <p:cNvPr id="46091" name="Line 13"/>
          <p:cNvSpPr>
            <a:spLocks noChangeShapeType="1"/>
          </p:cNvSpPr>
          <p:nvPr/>
        </p:nvSpPr>
        <p:spPr bwMode="auto">
          <a:xfrm>
            <a:off x="9395097" y="4631069"/>
            <a:ext cx="500062"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6092" name="Line 14"/>
          <p:cNvSpPr>
            <a:spLocks noChangeShapeType="1"/>
          </p:cNvSpPr>
          <p:nvPr/>
        </p:nvSpPr>
        <p:spPr bwMode="auto">
          <a:xfrm>
            <a:off x="9895159" y="4631069"/>
            <a:ext cx="0" cy="655638"/>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6093" name="Rectangle 15"/>
          <p:cNvSpPr>
            <a:spLocks noChangeArrowheads="1"/>
          </p:cNvSpPr>
          <p:nvPr/>
        </p:nvSpPr>
        <p:spPr bwMode="auto">
          <a:xfrm>
            <a:off x="8242573" y="5293058"/>
            <a:ext cx="2251075"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a:latin typeface="Times New Roman" panose="02020603050405020304" pitchFamily="18" charset="0"/>
                <a:ea typeface="宋体" panose="02010600030101010101" pitchFamily="2" charset="-122"/>
              </a:rPr>
              <a:t>测试</a:t>
            </a:r>
            <a:endParaRPr lang="zh-CN" altLang="en-US" sz="1800">
              <a:latin typeface="Times New Roman" panose="02020603050405020304" pitchFamily="18" charset="0"/>
              <a:ea typeface="宋体" panose="02010600030101010101" pitchFamily="2" charset="-122"/>
            </a:endParaRPr>
          </a:p>
        </p:txBody>
      </p:sp>
      <p:sp>
        <p:nvSpPr>
          <p:cNvPr id="46094" name="Line 16"/>
          <p:cNvSpPr>
            <a:spLocks noChangeShapeType="1"/>
          </p:cNvSpPr>
          <p:nvPr/>
        </p:nvSpPr>
        <p:spPr bwMode="auto">
          <a:xfrm>
            <a:off x="10547622" y="5580394"/>
            <a:ext cx="500062"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6095" name="Line 17"/>
          <p:cNvSpPr>
            <a:spLocks noChangeShapeType="1"/>
          </p:cNvSpPr>
          <p:nvPr/>
        </p:nvSpPr>
        <p:spPr bwMode="auto">
          <a:xfrm>
            <a:off x="11047684" y="5580394"/>
            <a:ext cx="0" cy="655638"/>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6096" name="Rectangle 18"/>
          <p:cNvSpPr>
            <a:spLocks noChangeArrowheads="1"/>
          </p:cNvSpPr>
          <p:nvPr/>
        </p:nvSpPr>
        <p:spPr bwMode="auto">
          <a:xfrm>
            <a:off x="9466534" y="6245558"/>
            <a:ext cx="2249488"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dirty="0" smtClean="0">
                <a:latin typeface="Times New Roman" panose="02020603050405020304" pitchFamily="18" charset="0"/>
                <a:ea typeface="宋体" panose="02010600030101010101" pitchFamily="2" charset="-122"/>
              </a:rPr>
              <a:t>运营和</a:t>
            </a:r>
            <a:r>
              <a:rPr lang="zh-CN" altLang="en-US" sz="1800" dirty="0">
                <a:latin typeface="Times New Roman" panose="02020603050405020304" pitchFamily="18" charset="0"/>
                <a:ea typeface="宋体" panose="02010600030101010101" pitchFamily="2" charset="-122"/>
              </a:rPr>
              <a:t>维护</a:t>
            </a:r>
            <a:endParaRPr lang="zh-CN" altLang="en-US" sz="1800" dirty="0">
              <a:latin typeface="Times New Roman" panose="02020603050405020304" pitchFamily="18" charset="0"/>
              <a:ea typeface="宋体" panose="02010600030101010101" pitchFamily="2" charset="-122"/>
            </a:endParaRPr>
          </a:p>
        </p:txBody>
      </p:sp>
      <p:sp>
        <p:nvSpPr>
          <p:cNvPr id="46097" name="Rectangle 27"/>
          <p:cNvSpPr>
            <a:spLocks noChangeArrowheads="1"/>
          </p:cNvSpPr>
          <p:nvPr/>
        </p:nvSpPr>
        <p:spPr bwMode="auto">
          <a:xfrm>
            <a:off x="3432448" y="1459245"/>
            <a:ext cx="2249487"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a:latin typeface="Times New Roman" panose="02020603050405020304" pitchFamily="18" charset="0"/>
                <a:ea typeface="宋体" panose="02010600030101010101" pitchFamily="2" charset="-122"/>
              </a:rPr>
              <a:t>系统工程</a:t>
            </a:r>
            <a:endParaRPr lang="zh-CN" altLang="en-US" sz="1800">
              <a:latin typeface="Times New Roman" panose="02020603050405020304" pitchFamily="18" charset="0"/>
              <a:ea typeface="宋体" panose="02010600030101010101" pitchFamily="2" charset="-122"/>
            </a:endParaRPr>
          </a:p>
        </p:txBody>
      </p:sp>
      <p:sp>
        <p:nvSpPr>
          <p:cNvPr id="46098" name="Line 28"/>
          <p:cNvSpPr>
            <a:spLocks noChangeShapeType="1"/>
          </p:cNvSpPr>
          <p:nvPr/>
        </p:nvSpPr>
        <p:spPr bwMode="auto">
          <a:xfrm>
            <a:off x="5666060" y="1675144"/>
            <a:ext cx="500063"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6099" name="Line 29"/>
          <p:cNvSpPr>
            <a:spLocks noChangeShapeType="1"/>
          </p:cNvSpPr>
          <p:nvPr/>
        </p:nvSpPr>
        <p:spPr bwMode="auto">
          <a:xfrm>
            <a:off x="6170884" y="1675145"/>
            <a:ext cx="0" cy="727075"/>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20" name="Group 4"/>
          <p:cNvGrpSpPr/>
          <p:nvPr/>
        </p:nvGrpSpPr>
        <p:grpSpPr bwMode="auto">
          <a:xfrm>
            <a:off x="1017098" y="2944734"/>
            <a:ext cx="2896393" cy="2864671"/>
            <a:chOff x="114" y="663"/>
            <a:chExt cx="3265" cy="3266"/>
          </a:xfrm>
        </p:grpSpPr>
        <p:sp>
          <p:nvSpPr>
            <p:cNvPr id="21" name="Oval 5"/>
            <p:cNvSpPr>
              <a:spLocks noChangeArrowheads="1"/>
            </p:cNvSpPr>
            <p:nvPr/>
          </p:nvSpPr>
          <p:spPr bwMode="auto">
            <a:xfrm>
              <a:off x="114" y="663"/>
              <a:ext cx="3265" cy="3266"/>
            </a:xfrm>
            <a:prstGeom prst="ellipse">
              <a:avLst/>
            </a:prstGeom>
            <a:solidFill>
              <a:srgbClr val="CCFFFF"/>
            </a:solidFill>
            <a:ln w="9525">
              <a:solidFill>
                <a:srgbClr val="CCFFFF"/>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22" name="AutoShape 6"/>
            <p:cNvSpPr>
              <a:spLocks noChangeArrowheads="1"/>
            </p:cNvSpPr>
            <p:nvPr/>
          </p:nvSpPr>
          <p:spPr bwMode="auto">
            <a:xfrm>
              <a:off x="703" y="1298"/>
              <a:ext cx="2064" cy="1678"/>
            </a:xfrm>
            <a:prstGeom prst="triangle">
              <a:avLst>
                <a:gd name="adj" fmla="val 50000"/>
              </a:avLst>
            </a:prstGeom>
            <a:noFill/>
            <a:ln w="38100">
              <a:solidFill>
                <a:schemeClr val="accent1"/>
              </a:solidFill>
              <a:miter lim="800000"/>
            </a:ln>
            <a:extLst>
              <a:ext uri="{909E8E84-426E-40DD-AFC4-6F175D3DCCD1}">
                <a14:hiddenFill xmlns:a14="http://schemas.microsoft.com/office/drawing/2010/main">
                  <a:solidFill>
                    <a:srgbClr val="FFFFFF"/>
                  </a:solidFill>
                </a14:hiddenFill>
              </a:ext>
            </a:extLst>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23" name="Oval 7"/>
            <p:cNvSpPr>
              <a:spLocks noChangeArrowheads="1"/>
            </p:cNvSpPr>
            <p:nvPr/>
          </p:nvSpPr>
          <p:spPr bwMode="auto">
            <a:xfrm>
              <a:off x="476" y="2523"/>
              <a:ext cx="703" cy="657"/>
            </a:xfrm>
            <a:prstGeom prst="ellipse">
              <a:avLst/>
            </a:prstGeom>
            <a:solidFill>
              <a:schemeClr val="accent4">
                <a:lumMod val="40000"/>
                <a:lumOff val="60000"/>
              </a:schemeClr>
            </a:solidFill>
            <a:ln w="12700">
              <a:solidFill>
                <a:schemeClr val="accent1"/>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b="1" dirty="0">
                  <a:latin typeface="+mn-ea"/>
                </a:rPr>
                <a:t>技术</a:t>
              </a:r>
              <a:endParaRPr lang="zh-CN" altLang="en-US" sz="1800" b="1" dirty="0">
                <a:latin typeface="+mn-ea"/>
              </a:endParaRPr>
            </a:p>
          </p:txBody>
        </p:sp>
        <p:sp>
          <p:nvSpPr>
            <p:cNvPr id="24" name="Oval 8"/>
            <p:cNvSpPr>
              <a:spLocks noChangeArrowheads="1"/>
            </p:cNvSpPr>
            <p:nvPr/>
          </p:nvSpPr>
          <p:spPr bwMode="auto">
            <a:xfrm>
              <a:off x="1338" y="890"/>
              <a:ext cx="703" cy="657"/>
            </a:xfrm>
            <a:prstGeom prst="ellipse">
              <a:avLst/>
            </a:prstGeom>
            <a:solidFill>
              <a:srgbClr val="FFFFCC"/>
            </a:solidFill>
            <a:ln w="9525">
              <a:solidFill>
                <a:schemeClr val="accent1"/>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b="1">
                  <a:latin typeface="+mn-ea"/>
                </a:rPr>
                <a:t>人</a:t>
              </a:r>
              <a:endParaRPr lang="zh-CN" altLang="en-US" sz="1800" b="1">
                <a:latin typeface="+mn-ea"/>
              </a:endParaRPr>
            </a:p>
          </p:txBody>
        </p:sp>
        <p:sp>
          <p:nvSpPr>
            <p:cNvPr id="25" name="Oval 9"/>
            <p:cNvSpPr>
              <a:spLocks noChangeArrowheads="1"/>
            </p:cNvSpPr>
            <p:nvPr/>
          </p:nvSpPr>
          <p:spPr bwMode="auto">
            <a:xfrm>
              <a:off x="2336" y="2523"/>
              <a:ext cx="703" cy="657"/>
            </a:xfrm>
            <a:prstGeom prst="ellipse">
              <a:avLst/>
            </a:prstGeom>
            <a:solidFill>
              <a:srgbClr val="FFFFCC"/>
            </a:solidFill>
            <a:ln w="9525">
              <a:solidFill>
                <a:schemeClr val="accent1"/>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b="1">
                  <a:latin typeface="+mn-ea"/>
                </a:rPr>
                <a:t>管理</a:t>
              </a:r>
              <a:endParaRPr lang="zh-CN" altLang="en-US" sz="1800" b="1">
                <a:latin typeface="+mn-ea"/>
              </a:endParaRPr>
            </a:p>
          </p:txBody>
        </p:sp>
        <p:sp>
          <p:nvSpPr>
            <p:cNvPr id="26" name="Text Box 10"/>
            <p:cNvSpPr txBox="1">
              <a:spLocks noChangeArrowheads="1"/>
            </p:cNvSpPr>
            <p:nvPr/>
          </p:nvSpPr>
          <p:spPr bwMode="auto">
            <a:xfrm>
              <a:off x="1357" y="3361"/>
              <a:ext cx="979" cy="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1800" b="1" dirty="0">
                  <a:latin typeface="+mn-ea"/>
                </a:rPr>
                <a:t>过程</a:t>
              </a:r>
              <a:endParaRPr lang="zh-CN" altLang="en-US" sz="1800" b="1" dirty="0">
                <a:latin typeface="+mn-ea"/>
              </a:endParaRPr>
            </a:p>
          </p:txBody>
        </p:sp>
      </p:gr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6084"/>
                                        </p:tgtEl>
                                        <p:attrNameLst>
                                          <p:attrName>style.visibility</p:attrName>
                                        </p:attrNameLst>
                                      </p:cBhvr>
                                      <p:to>
                                        <p:strVal val="visible"/>
                                      </p:to>
                                    </p:set>
                                    <p:anim calcmode="lin" valueType="num">
                                      <p:cBhvr additive="base">
                                        <p:cTn id="7" dur="500" fill="hold"/>
                                        <p:tgtEl>
                                          <p:spTgt spid="46084"/>
                                        </p:tgtEl>
                                        <p:attrNameLst>
                                          <p:attrName>ppt_x</p:attrName>
                                        </p:attrNameLst>
                                      </p:cBhvr>
                                      <p:tavLst>
                                        <p:tav tm="0">
                                          <p:val>
                                            <p:strVal val="#ppt_x"/>
                                          </p:val>
                                        </p:tav>
                                        <p:tav tm="100000">
                                          <p:val>
                                            <p:strVal val="#ppt_x"/>
                                          </p:val>
                                        </p:tav>
                                      </p:tavLst>
                                    </p:anim>
                                    <p:anim calcmode="lin" valueType="num">
                                      <p:cBhvr additive="base">
                                        <p:cTn id="8" dur="500" fill="hold"/>
                                        <p:tgtEl>
                                          <p:spTgt spid="4608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6085"/>
                                        </p:tgtEl>
                                        <p:attrNameLst>
                                          <p:attrName>style.visibility</p:attrName>
                                        </p:attrNameLst>
                                      </p:cBhvr>
                                      <p:to>
                                        <p:strVal val="visible"/>
                                      </p:to>
                                    </p:set>
                                    <p:anim calcmode="lin" valueType="num">
                                      <p:cBhvr additive="base">
                                        <p:cTn id="11" dur="500" fill="hold"/>
                                        <p:tgtEl>
                                          <p:spTgt spid="46085"/>
                                        </p:tgtEl>
                                        <p:attrNameLst>
                                          <p:attrName>ppt_x</p:attrName>
                                        </p:attrNameLst>
                                      </p:cBhvr>
                                      <p:tavLst>
                                        <p:tav tm="0">
                                          <p:val>
                                            <p:strVal val="#ppt_x"/>
                                          </p:val>
                                        </p:tav>
                                        <p:tav tm="100000">
                                          <p:val>
                                            <p:strVal val="#ppt_x"/>
                                          </p:val>
                                        </p:tav>
                                      </p:tavLst>
                                    </p:anim>
                                    <p:anim calcmode="lin" valueType="num">
                                      <p:cBhvr additive="base">
                                        <p:cTn id="12" dur="500" fill="hold"/>
                                        <p:tgtEl>
                                          <p:spTgt spid="4608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6086"/>
                                        </p:tgtEl>
                                        <p:attrNameLst>
                                          <p:attrName>style.visibility</p:attrName>
                                        </p:attrNameLst>
                                      </p:cBhvr>
                                      <p:to>
                                        <p:strVal val="visible"/>
                                      </p:to>
                                    </p:set>
                                    <p:anim calcmode="lin" valueType="num">
                                      <p:cBhvr additive="base">
                                        <p:cTn id="15" dur="500" fill="hold"/>
                                        <p:tgtEl>
                                          <p:spTgt spid="46086"/>
                                        </p:tgtEl>
                                        <p:attrNameLst>
                                          <p:attrName>ppt_x</p:attrName>
                                        </p:attrNameLst>
                                      </p:cBhvr>
                                      <p:tavLst>
                                        <p:tav tm="0">
                                          <p:val>
                                            <p:strVal val="#ppt_x"/>
                                          </p:val>
                                        </p:tav>
                                        <p:tav tm="100000">
                                          <p:val>
                                            <p:strVal val="#ppt_x"/>
                                          </p:val>
                                        </p:tav>
                                      </p:tavLst>
                                    </p:anim>
                                    <p:anim calcmode="lin" valueType="num">
                                      <p:cBhvr additive="base">
                                        <p:cTn id="16" dur="500" fill="hold"/>
                                        <p:tgtEl>
                                          <p:spTgt spid="4608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6087"/>
                                        </p:tgtEl>
                                        <p:attrNameLst>
                                          <p:attrName>style.visibility</p:attrName>
                                        </p:attrNameLst>
                                      </p:cBhvr>
                                      <p:to>
                                        <p:strVal val="visible"/>
                                      </p:to>
                                    </p:set>
                                    <p:anim calcmode="lin" valueType="num">
                                      <p:cBhvr additive="base">
                                        <p:cTn id="19" dur="500" fill="hold"/>
                                        <p:tgtEl>
                                          <p:spTgt spid="46087"/>
                                        </p:tgtEl>
                                        <p:attrNameLst>
                                          <p:attrName>ppt_x</p:attrName>
                                        </p:attrNameLst>
                                      </p:cBhvr>
                                      <p:tavLst>
                                        <p:tav tm="0">
                                          <p:val>
                                            <p:strVal val="#ppt_x"/>
                                          </p:val>
                                        </p:tav>
                                        <p:tav tm="100000">
                                          <p:val>
                                            <p:strVal val="#ppt_x"/>
                                          </p:val>
                                        </p:tav>
                                      </p:tavLst>
                                    </p:anim>
                                    <p:anim calcmode="lin" valueType="num">
                                      <p:cBhvr additive="base">
                                        <p:cTn id="20" dur="500" fill="hold"/>
                                        <p:tgtEl>
                                          <p:spTgt spid="4608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6088"/>
                                        </p:tgtEl>
                                        <p:attrNameLst>
                                          <p:attrName>style.visibility</p:attrName>
                                        </p:attrNameLst>
                                      </p:cBhvr>
                                      <p:to>
                                        <p:strVal val="visible"/>
                                      </p:to>
                                    </p:set>
                                    <p:anim calcmode="lin" valueType="num">
                                      <p:cBhvr additive="base">
                                        <p:cTn id="23" dur="500" fill="hold"/>
                                        <p:tgtEl>
                                          <p:spTgt spid="46088"/>
                                        </p:tgtEl>
                                        <p:attrNameLst>
                                          <p:attrName>ppt_x</p:attrName>
                                        </p:attrNameLst>
                                      </p:cBhvr>
                                      <p:tavLst>
                                        <p:tav tm="0">
                                          <p:val>
                                            <p:strVal val="#ppt_x"/>
                                          </p:val>
                                        </p:tav>
                                        <p:tav tm="100000">
                                          <p:val>
                                            <p:strVal val="#ppt_x"/>
                                          </p:val>
                                        </p:tav>
                                      </p:tavLst>
                                    </p:anim>
                                    <p:anim calcmode="lin" valueType="num">
                                      <p:cBhvr additive="base">
                                        <p:cTn id="24" dur="500" fill="hold"/>
                                        <p:tgtEl>
                                          <p:spTgt spid="4608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6089"/>
                                        </p:tgtEl>
                                        <p:attrNameLst>
                                          <p:attrName>style.visibility</p:attrName>
                                        </p:attrNameLst>
                                      </p:cBhvr>
                                      <p:to>
                                        <p:strVal val="visible"/>
                                      </p:to>
                                    </p:set>
                                    <p:anim calcmode="lin" valueType="num">
                                      <p:cBhvr additive="base">
                                        <p:cTn id="27" dur="500" fill="hold"/>
                                        <p:tgtEl>
                                          <p:spTgt spid="46089"/>
                                        </p:tgtEl>
                                        <p:attrNameLst>
                                          <p:attrName>ppt_x</p:attrName>
                                        </p:attrNameLst>
                                      </p:cBhvr>
                                      <p:tavLst>
                                        <p:tav tm="0">
                                          <p:val>
                                            <p:strVal val="#ppt_x"/>
                                          </p:val>
                                        </p:tav>
                                        <p:tav tm="100000">
                                          <p:val>
                                            <p:strVal val="#ppt_x"/>
                                          </p:val>
                                        </p:tav>
                                      </p:tavLst>
                                    </p:anim>
                                    <p:anim calcmode="lin" valueType="num">
                                      <p:cBhvr additive="base">
                                        <p:cTn id="28" dur="500" fill="hold"/>
                                        <p:tgtEl>
                                          <p:spTgt spid="4608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6090"/>
                                        </p:tgtEl>
                                        <p:attrNameLst>
                                          <p:attrName>style.visibility</p:attrName>
                                        </p:attrNameLst>
                                      </p:cBhvr>
                                      <p:to>
                                        <p:strVal val="visible"/>
                                      </p:to>
                                    </p:set>
                                    <p:anim calcmode="lin" valueType="num">
                                      <p:cBhvr additive="base">
                                        <p:cTn id="31" dur="500" fill="hold"/>
                                        <p:tgtEl>
                                          <p:spTgt spid="46090"/>
                                        </p:tgtEl>
                                        <p:attrNameLst>
                                          <p:attrName>ppt_x</p:attrName>
                                        </p:attrNameLst>
                                      </p:cBhvr>
                                      <p:tavLst>
                                        <p:tav tm="0">
                                          <p:val>
                                            <p:strVal val="#ppt_x"/>
                                          </p:val>
                                        </p:tav>
                                        <p:tav tm="100000">
                                          <p:val>
                                            <p:strVal val="#ppt_x"/>
                                          </p:val>
                                        </p:tav>
                                      </p:tavLst>
                                    </p:anim>
                                    <p:anim calcmode="lin" valueType="num">
                                      <p:cBhvr additive="base">
                                        <p:cTn id="32" dur="500" fill="hold"/>
                                        <p:tgtEl>
                                          <p:spTgt spid="4609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6091"/>
                                        </p:tgtEl>
                                        <p:attrNameLst>
                                          <p:attrName>style.visibility</p:attrName>
                                        </p:attrNameLst>
                                      </p:cBhvr>
                                      <p:to>
                                        <p:strVal val="visible"/>
                                      </p:to>
                                    </p:set>
                                    <p:anim calcmode="lin" valueType="num">
                                      <p:cBhvr additive="base">
                                        <p:cTn id="35" dur="500" fill="hold"/>
                                        <p:tgtEl>
                                          <p:spTgt spid="46091"/>
                                        </p:tgtEl>
                                        <p:attrNameLst>
                                          <p:attrName>ppt_x</p:attrName>
                                        </p:attrNameLst>
                                      </p:cBhvr>
                                      <p:tavLst>
                                        <p:tav tm="0">
                                          <p:val>
                                            <p:strVal val="#ppt_x"/>
                                          </p:val>
                                        </p:tav>
                                        <p:tav tm="100000">
                                          <p:val>
                                            <p:strVal val="#ppt_x"/>
                                          </p:val>
                                        </p:tav>
                                      </p:tavLst>
                                    </p:anim>
                                    <p:anim calcmode="lin" valueType="num">
                                      <p:cBhvr additive="base">
                                        <p:cTn id="36" dur="500" fill="hold"/>
                                        <p:tgtEl>
                                          <p:spTgt spid="46091"/>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6092"/>
                                        </p:tgtEl>
                                        <p:attrNameLst>
                                          <p:attrName>style.visibility</p:attrName>
                                        </p:attrNameLst>
                                      </p:cBhvr>
                                      <p:to>
                                        <p:strVal val="visible"/>
                                      </p:to>
                                    </p:set>
                                    <p:anim calcmode="lin" valueType="num">
                                      <p:cBhvr additive="base">
                                        <p:cTn id="39" dur="500" fill="hold"/>
                                        <p:tgtEl>
                                          <p:spTgt spid="46092"/>
                                        </p:tgtEl>
                                        <p:attrNameLst>
                                          <p:attrName>ppt_x</p:attrName>
                                        </p:attrNameLst>
                                      </p:cBhvr>
                                      <p:tavLst>
                                        <p:tav tm="0">
                                          <p:val>
                                            <p:strVal val="#ppt_x"/>
                                          </p:val>
                                        </p:tav>
                                        <p:tav tm="100000">
                                          <p:val>
                                            <p:strVal val="#ppt_x"/>
                                          </p:val>
                                        </p:tav>
                                      </p:tavLst>
                                    </p:anim>
                                    <p:anim calcmode="lin" valueType="num">
                                      <p:cBhvr additive="base">
                                        <p:cTn id="40" dur="500" fill="hold"/>
                                        <p:tgtEl>
                                          <p:spTgt spid="46092"/>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6093"/>
                                        </p:tgtEl>
                                        <p:attrNameLst>
                                          <p:attrName>style.visibility</p:attrName>
                                        </p:attrNameLst>
                                      </p:cBhvr>
                                      <p:to>
                                        <p:strVal val="visible"/>
                                      </p:to>
                                    </p:set>
                                    <p:anim calcmode="lin" valueType="num">
                                      <p:cBhvr additive="base">
                                        <p:cTn id="43" dur="500" fill="hold"/>
                                        <p:tgtEl>
                                          <p:spTgt spid="46093"/>
                                        </p:tgtEl>
                                        <p:attrNameLst>
                                          <p:attrName>ppt_x</p:attrName>
                                        </p:attrNameLst>
                                      </p:cBhvr>
                                      <p:tavLst>
                                        <p:tav tm="0">
                                          <p:val>
                                            <p:strVal val="#ppt_x"/>
                                          </p:val>
                                        </p:tav>
                                        <p:tav tm="100000">
                                          <p:val>
                                            <p:strVal val="#ppt_x"/>
                                          </p:val>
                                        </p:tav>
                                      </p:tavLst>
                                    </p:anim>
                                    <p:anim calcmode="lin" valueType="num">
                                      <p:cBhvr additive="base">
                                        <p:cTn id="44" dur="500" fill="hold"/>
                                        <p:tgtEl>
                                          <p:spTgt spid="46093"/>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6094"/>
                                        </p:tgtEl>
                                        <p:attrNameLst>
                                          <p:attrName>style.visibility</p:attrName>
                                        </p:attrNameLst>
                                      </p:cBhvr>
                                      <p:to>
                                        <p:strVal val="visible"/>
                                      </p:to>
                                    </p:set>
                                    <p:anim calcmode="lin" valueType="num">
                                      <p:cBhvr additive="base">
                                        <p:cTn id="47" dur="500" fill="hold"/>
                                        <p:tgtEl>
                                          <p:spTgt spid="46094"/>
                                        </p:tgtEl>
                                        <p:attrNameLst>
                                          <p:attrName>ppt_x</p:attrName>
                                        </p:attrNameLst>
                                      </p:cBhvr>
                                      <p:tavLst>
                                        <p:tav tm="0">
                                          <p:val>
                                            <p:strVal val="#ppt_x"/>
                                          </p:val>
                                        </p:tav>
                                        <p:tav tm="100000">
                                          <p:val>
                                            <p:strVal val="#ppt_x"/>
                                          </p:val>
                                        </p:tav>
                                      </p:tavLst>
                                    </p:anim>
                                    <p:anim calcmode="lin" valueType="num">
                                      <p:cBhvr additive="base">
                                        <p:cTn id="48" dur="500" fill="hold"/>
                                        <p:tgtEl>
                                          <p:spTgt spid="46094"/>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46095"/>
                                        </p:tgtEl>
                                        <p:attrNameLst>
                                          <p:attrName>style.visibility</p:attrName>
                                        </p:attrNameLst>
                                      </p:cBhvr>
                                      <p:to>
                                        <p:strVal val="visible"/>
                                      </p:to>
                                    </p:set>
                                    <p:anim calcmode="lin" valueType="num">
                                      <p:cBhvr additive="base">
                                        <p:cTn id="51" dur="500" fill="hold"/>
                                        <p:tgtEl>
                                          <p:spTgt spid="46095"/>
                                        </p:tgtEl>
                                        <p:attrNameLst>
                                          <p:attrName>ppt_x</p:attrName>
                                        </p:attrNameLst>
                                      </p:cBhvr>
                                      <p:tavLst>
                                        <p:tav tm="0">
                                          <p:val>
                                            <p:strVal val="#ppt_x"/>
                                          </p:val>
                                        </p:tav>
                                        <p:tav tm="100000">
                                          <p:val>
                                            <p:strVal val="#ppt_x"/>
                                          </p:val>
                                        </p:tav>
                                      </p:tavLst>
                                    </p:anim>
                                    <p:anim calcmode="lin" valueType="num">
                                      <p:cBhvr additive="base">
                                        <p:cTn id="52" dur="500" fill="hold"/>
                                        <p:tgtEl>
                                          <p:spTgt spid="46095"/>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46096"/>
                                        </p:tgtEl>
                                        <p:attrNameLst>
                                          <p:attrName>style.visibility</p:attrName>
                                        </p:attrNameLst>
                                      </p:cBhvr>
                                      <p:to>
                                        <p:strVal val="visible"/>
                                      </p:to>
                                    </p:set>
                                    <p:anim calcmode="lin" valueType="num">
                                      <p:cBhvr additive="base">
                                        <p:cTn id="55" dur="500" fill="hold"/>
                                        <p:tgtEl>
                                          <p:spTgt spid="46096"/>
                                        </p:tgtEl>
                                        <p:attrNameLst>
                                          <p:attrName>ppt_x</p:attrName>
                                        </p:attrNameLst>
                                      </p:cBhvr>
                                      <p:tavLst>
                                        <p:tav tm="0">
                                          <p:val>
                                            <p:strVal val="#ppt_x"/>
                                          </p:val>
                                        </p:tav>
                                        <p:tav tm="100000">
                                          <p:val>
                                            <p:strVal val="#ppt_x"/>
                                          </p:val>
                                        </p:tav>
                                      </p:tavLst>
                                    </p:anim>
                                    <p:anim calcmode="lin" valueType="num">
                                      <p:cBhvr additive="base">
                                        <p:cTn id="56" dur="500" fill="hold"/>
                                        <p:tgtEl>
                                          <p:spTgt spid="46096"/>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46097"/>
                                        </p:tgtEl>
                                        <p:attrNameLst>
                                          <p:attrName>style.visibility</p:attrName>
                                        </p:attrNameLst>
                                      </p:cBhvr>
                                      <p:to>
                                        <p:strVal val="visible"/>
                                      </p:to>
                                    </p:set>
                                    <p:anim calcmode="lin" valueType="num">
                                      <p:cBhvr additive="base">
                                        <p:cTn id="59" dur="500" fill="hold"/>
                                        <p:tgtEl>
                                          <p:spTgt spid="46097"/>
                                        </p:tgtEl>
                                        <p:attrNameLst>
                                          <p:attrName>ppt_x</p:attrName>
                                        </p:attrNameLst>
                                      </p:cBhvr>
                                      <p:tavLst>
                                        <p:tav tm="0">
                                          <p:val>
                                            <p:strVal val="#ppt_x"/>
                                          </p:val>
                                        </p:tav>
                                        <p:tav tm="100000">
                                          <p:val>
                                            <p:strVal val="#ppt_x"/>
                                          </p:val>
                                        </p:tav>
                                      </p:tavLst>
                                    </p:anim>
                                    <p:anim calcmode="lin" valueType="num">
                                      <p:cBhvr additive="base">
                                        <p:cTn id="60" dur="500" fill="hold"/>
                                        <p:tgtEl>
                                          <p:spTgt spid="46097"/>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46098"/>
                                        </p:tgtEl>
                                        <p:attrNameLst>
                                          <p:attrName>style.visibility</p:attrName>
                                        </p:attrNameLst>
                                      </p:cBhvr>
                                      <p:to>
                                        <p:strVal val="visible"/>
                                      </p:to>
                                    </p:set>
                                    <p:anim calcmode="lin" valueType="num">
                                      <p:cBhvr additive="base">
                                        <p:cTn id="63" dur="500" fill="hold"/>
                                        <p:tgtEl>
                                          <p:spTgt spid="46098"/>
                                        </p:tgtEl>
                                        <p:attrNameLst>
                                          <p:attrName>ppt_x</p:attrName>
                                        </p:attrNameLst>
                                      </p:cBhvr>
                                      <p:tavLst>
                                        <p:tav tm="0">
                                          <p:val>
                                            <p:strVal val="#ppt_x"/>
                                          </p:val>
                                        </p:tav>
                                        <p:tav tm="100000">
                                          <p:val>
                                            <p:strVal val="#ppt_x"/>
                                          </p:val>
                                        </p:tav>
                                      </p:tavLst>
                                    </p:anim>
                                    <p:anim calcmode="lin" valueType="num">
                                      <p:cBhvr additive="base">
                                        <p:cTn id="64" dur="500" fill="hold"/>
                                        <p:tgtEl>
                                          <p:spTgt spid="46098"/>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46099"/>
                                        </p:tgtEl>
                                        <p:attrNameLst>
                                          <p:attrName>style.visibility</p:attrName>
                                        </p:attrNameLst>
                                      </p:cBhvr>
                                      <p:to>
                                        <p:strVal val="visible"/>
                                      </p:to>
                                    </p:set>
                                    <p:anim calcmode="lin" valueType="num">
                                      <p:cBhvr additive="base">
                                        <p:cTn id="67" dur="500" fill="hold"/>
                                        <p:tgtEl>
                                          <p:spTgt spid="46099"/>
                                        </p:tgtEl>
                                        <p:attrNameLst>
                                          <p:attrName>ppt_x</p:attrName>
                                        </p:attrNameLst>
                                      </p:cBhvr>
                                      <p:tavLst>
                                        <p:tav tm="0">
                                          <p:val>
                                            <p:strVal val="#ppt_x"/>
                                          </p:val>
                                        </p:tav>
                                        <p:tav tm="100000">
                                          <p:val>
                                            <p:strVal val="#ppt_x"/>
                                          </p:val>
                                        </p:tav>
                                      </p:tavLst>
                                    </p:anim>
                                    <p:anim calcmode="lin" valueType="num">
                                      <p:cBhvr additive="base">
                                        <p:cTn id="68" dur="500" fill="hold"/>
                                        <p:tgtEl>
                                          <p:spTgt spid="460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84" grpId="0" animBg="1"/>
      <p:bldP spid="46085" grpId="0" animBg="1"/>
      <p:bldP spid="46086" grpId="0" animBg="1"/>
      <p:bldP spid="46087" grpId="0" animBg="1"/>
      <p:bldP spid="46088" grpId="0" animBg="1"/>
      <p:bldP spid="46089" grpId="0" animBg="1"/>
      <p:bldP spid="46090" grpId="0" animBg="1"/>
      <p:bldP spid="46091" grpId="0" animBg="1"/>
      <p:bldP spid="46092" grpId="0" animBg="1"/>
      <p:bldP spid="46093" grpId="0" animBg="1"/>
      <p:bldP spid="46094" grpId="0" animBg="1"/>
      <p:bldP spid="46095" grpId="0" animBg="1"/>
      <p:bldP spid="46096" grpId="0" animBg="1"/>
      <p:bldP spid="46097" grpId="0" animBg="1"/>
      <p:bldP spid="46098" grpId="0" animBg="1"/>
      <p:bldP spid="4609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r>
              <a:rPr lang="zh-CN" altLang="en-US" smtClean="0"/>
              <a:t>系统工程 </a:t>
            </a:r>
            <a:r>
              <a:rPr lang="en-US" altLang="zh-CN" smtClean="0"/>
              <a:t>(System Engineering)</a:t>
            </a:r>
            <a:endParaRPr lang="en-US" altLang="zh-CN" smtClean="0"/>
          </a:p>
        </p:txBody>
      </p:sp>
      <p:sp>
        <p:nvSpPr>
          <p:cNvPr id="47107" name="Rectangle 3"/>
          <p:cNvSpPr>
            <a:spLocks noGrp="1" noChangeArrowheads="1"/>
          </p:cNvSpPr>
          <p:nvPr>
            <p:ph type="body" idx="1"/>
          </p:nvPr>
        </p:nvSpPr>
        <p:spPr/>
        <p:txBody>
          <a:bodyPr/>
          <a:lstStyle/>
          <a:p>
            <a:r>
              <a:rPr lang="zh-CN" altLang="en-US" smtClean="0"/>
              <a:t>在软件开发之前，必须了解该软件所外的外部“系统”。</a:t>
            </a:r>
            <a:endParaRPr lang="zh-CN" altLang="en-US" smtClean="0"/>
          </a:p>
          <a:p>
            <a:r>
              <a:rPr lang="zh-CN" altLang="en-US" smtClean="0"/>
              <a:t>计算机系统包括计算机硬件、软件、人员、数据库、文档、规程等系统元素。</a:t>
            </a:r>
            <a:endParaRPr lang="zh-CN" altLang="en-US" smtClean="0"/>
          </a:p>
          <a:p>
            <a:r>
              <a:rPr lang="zh-CN" altLang="en-US" smtClean="0"/>
              <a:t>系统工程的任务：</a:t>
            </a:r>
            <a:endParaRPr lang="zh-CN" altLang="en-US" smtClean="0"/>
          </a:p>
          <a:p>
            <a:pPr lvl="1"/>
            <a:r>
              <a:rPr lang="zh-CN" altLang="en-US" smtClean="0"/>
              <a:t>系统建模 －－系统模型</a:t>
            </a:r>
            <a:endParaRPr lang="zh-CN" altLang="en-US" smtClean="0"/>
          </a:p>
          <a:p>
            <a:pPr lvl="1"/>
            <a:r>
              <a:rPr lang="zh-CN" altLang="en-US" smtClean="0"/>
              <a:t>系统仿真</a:t>
            </a:r>
            <a:endParaRPr lang="zh-CN" altLang="en-US" smtClean="0"/>
          </a:p>
          <a:p>
            <a:r>
              <a:rPr lang="zh-CN" altLang="en-US" smtClean="0"/>
              <a:t>系统工程的表现形式</a:t>
            </a:r>
            <a:endParaRPr lang="zh-CN" altLang="en-US" smtClean="0"/>
          </a:p>
          <a:p>
            <a:pPr lvl="1"/>
            <a:r>
              <a:rPr lang="zh-CN" altLang="en-US" smtClean="0"/>
              <a:t>信息系统，关注企业，业务过程工程－－业务模型</a:t>
            </a:r>
            <a:endParaRPr lang="zh-CN" altLang="en-US" smtClean="0"/>
          </a:p>
          <a:p>
            <a:pPr lvl="1"/>
            <a:r>
              <a:rPr lang="zh-CN" altLang="en-US" smtClean="0"/>
              <a:t>嵌入式系统，关注产品，产品工程－－产品模型</a:t>
            </a:r>
            <a:endParaRPr lang="zh-CN" altLang="en-US" smtClean="0"/>
          </a:p>
          <a:p>
            <a:pPr lvl="1"/>
            <a:r>
              <a:rPr lang="zh-CN" altLang="en-US" smtClean="0"/>
              <a:t>多媒体系统，关注内容，内容工程－－剧本</a:t>
            </a:r>
            <a:endParaRPr lang="zh-CN" altLang="en-US"/>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r>
              <a:rPr lang="zh-CN" altLang="en-US" smtClean="0"/>
              <a:t>需求 </a:t>
            </a:r>
            <a:r>
              <a:rPr lang="en-US" altLang="zh-CN" smtClean="0"/>
              <a:t>(Requirement )</a:t>
            </a:r>
            <a:endParaRPr lang="zh-CN" altLang="en-US" smtClean="0"/>
          </a:p>
        </p:txBody>
      </p:sp>
      <p:sp>
        <p:nvSpPr>
          <p:cNvPr id="49155" name="Rectangle 3"/>
          <p:cNvSpPr>
            <a:spLocks noGrp="1" noChangeArrowheads="1"/>
          </p:cNvSpPr>
          <p:nvPr>
            <p:ph type="body" idx="1"/>
          </p:nvPr>
        </p:nvSpPr>
        <p:spPr/>
        <p:txBody>
          <a:bodyPr/>
          <a:lstStyle/>
          <a:p>
            <a:r>
              <a:rPr lang="zh-CN" altLang="en-US" dirty="0" smtClean="0"/>
              <a:t>目的：澄清用户的需求。</a:t>
            </a:r>
            <a:endParaRPr lang="zh-CN" altLang="en-US" dirty="0" smtClean="0"/>
          </a:p>
          <a:p>
            <a:r>
              <a:rPr lang="zh-CN" altLang="en-US" dirty="0" smtClean="0"/>
              <a:t>描述：软件人员和用户沟通，充分理解和获取用户的需求，并进行分析，形成</a:t>
            </a:r>
            <a:r>
              <a:rPr lang="en-US" altLang="zh-CN" dirty="0" smtClean="0"/>
              <a:t>《</a:t>
            </a:r>
            <a:r>
              <a:rPr lang="zh-CN" altLang="en-US" dirty="0" smtClean="0"/>
              <a:t>软件需求规约</a:t>
            </a:r>
            <a:r>
              <a:rPr lang="en-US" altLang="zh-CN" dirty="0" smtClean="0"/>
              <a:t>》</a:t>
            </a:r>
            <a:r>
              <a:rPr lang="zh-CN" altLang="en-US" dirty="0" smtClean="0"/>
              <a:t>文档和分析模型。</a:t>
            </a:r>
            <a:endParaRPr lang="zh-CN" altLang="en-US" dirty="0" smtClean="0"/>
          </a:p>
          <a:p>
            <a:r>
              <a:rPr lang="zh-CN" altLang="en-US" dirty="0" smtClean="0"/>
              <a:t>任务：</a:t>
            </a:r>
            <a:endParaRPr lang="zh-CN" altLang="en-US" dirty="0" smtClean="0"/>
          </a:p>
          <a:p>
            <a:pPr lvl="1"/>
            <a:r>
              <a:rPr lang="zh-CN" altLang="en-US" dirty="0" smtClean="0"/>
              <a:t>需求获取</a:t>
            </a:r>
            <a:endParaRPr lang="zh-CN" altLang="en-US" dirty="0" smtClean="0"/>
          </a:p>
          <a:p>
            <a:pPr lvl="1"/>
            <a:r>
              <a:rPr lang="zh-CN" altLang="en-US" dirty="0" smtClean="0"/>
              <a:t>需求分析和建模</a:t>
            </a:r>
            <a:endParaRPr lang="zh-CN" altLang="en-US" dirty="0" smtClean="0"/>
          </a:p>
          <a:p>
            <a:pPr lvl="1"/>
            <a:r>
              <a:rPr lang="zh-CN" altLang="en-US" dirty="0" smtClean="0"/>
              <a:t>需求定义</a:t>
            </a:r>
            <a:endParaRPr lang="zh-CN" altLang="en-US" dirty="0" smtClean="0"/>
          </a:p>
          <a:p>
            <a:pPr lvl="1"/>
            <a:r>
              <a:rPr lang="zh-CN" altLang="en-US" dirty="0" smtClean="0"/>
              <a:t>需求确认</a:t>
            </a:r>
            <a:endParaRPr lang="zh-CN" altLang="en-US" dirty="0" smtClean="0"/>
          </a:p>
          <a:p>
            <a:pPr lvl="1"/>
            <a:r>
              <a:rPr lang="zh-CN" altLang="en-US" dirty="0" smtClean="0"/>
              <a:t>需求管理</a:t>
            </a:r>
            <a:endParaRPr lang="zh-CN" altLang="en-US" dirty="0" smtClean="0"/>
          </a:p>
        </p:txBody>
      </p:sp>
      <p:sp>
        <p:nvSpPr>
          <p:cNvPr id="49156" name="Text Box 4"/>
          <p:cNvSpPr txBox="1">
            <a:spLocks noChangeArrowheads="1"/>
          </p:cNvSpPr>
          <p:nvPr/>
        </p:nvSpPr>
        <p:spPr bwMode="auto">
          <a:xfrm>
            <a:off x="6387208" y="4614864"/>
            <a:ext cx="2537554" cy="663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defPPr>
              <a:defRPr lang="zh-CN"/>
            </a:defPPr>
            <a:lvl1pPr>
              <a:defRPr sz="3600" b="1">
                <a:solidFill>
                  <a:srgbClr val="EB7C1F"/>
                </a:solidFill>
                <a:latin typeface="华光行楷_CNKI" panose="02000500000000000000" pitchFamily="2" charset="-122"/>
                <a:ea typeface="华光行楷_CNKI" panose="02000500000000000000" pitchFamily="2" charset="-122"/>
              </a:defRPr>
            </a:lvl1pPr>
            <a:lvl2pPr marL="742950" indent="-285750">
              <a:defRPr sz="3600">
                <a:latin typeface="Arial" panose="020B0604020202020204" pitchFamily="34" charset="0"/>
              </a:defRPr>
            </a:lvl2pPr>
            <a:lvl3pPr marL="1143000" indent="-228600">
              <a:defRPr sz="3600">
                <a:latin typeface="Arial" panose="020B0604020202020204" pitchFamily="34" charset="0"/>
              </a:defRPr>
            </a:lvl3pPr>
            <a:lvl4pPr marL="1600200" indent="-228600">
              <a:defRPr sz="3600">
                <a:latin typeface="Arial" panose="020B0604020202020204" pitchFamily="34" charset="0"/>
              </a:defRPr>
            </a:lvl4pPr>
            <a:lvl5pPr marL="2057400" indent="-228600">
              <a:defRPr sz="3600">
                <a:latin typeface="Arial" panose="020B0604020202020204" pitchFamily="34" charset="0"/>
              </a:defRPr>
            </a:lvl5pPr>
            <a:lvl6pPr marL="2514600" indent="-228600" eaLnBrk="0" fontAlgn="base" hangingPunct="0">
              <a:spcBef>
                <a:spcPct val="0"/>
              </a:spcBef>
              <a:spcAft>
                <a:spcPct val="0"/>
              </a:spcAft>
              <a:defRPr sz="3600">
                <a:latin typeface="Arial" panose="020B0604020202020204" pitchFamily="34" charset="0"/>
              </a:defRPr>
            </a:lvl6pPr>
            <a:lvl7pPr marL="2971800" indent="-228600" eaLnBrk="0" fontAlgn="base" hangingPunct="0">
              <a:spcBef>
                <a:spcPct val="0"/>
              </a:spcBef>
              <a:spcAft>
                <a:spcPct val="0"/>
              </a:spcAft>
              <a:defRPr sz="3600">
                <a:latin typeface="Arial" panose="020B0604020202020204" pitchFamily="34" charset="0"/>
              </a:defRPr>
            </a:lvl7pPr>
            <a:lvl8pPr marL="3429000" indent="-228600" eaLnBrk="0" fontAlgn="base" hangingPunct="0">
              <a:spcBef>
                <a:spcPct val="0"/>
              </a:spcBef>
              <a:spcAft>
                <a:spcPct val="0"/>
              </a:spcAft>
              <a:defRPr sz="3600">
                <a:latin typeface="Arial" panose="020B0604020202020204" pitchFamily="34" charset="0"/>
              </a:defRPr>
            </a:lvl8pPr>
            <a:lvl9pPr marL="3886200" indent="-228600" eaLnBrk="0" fontAlgn="base" hangingPunct="0">
              <a:spcBef>
                <a:spcPct val="0"/>
              </a:spcBef>
              <a:spcAft>
                <a:spcPct val="0"/>
              </a:spcAft>
              <a:defRPr sz="3600">
                <a:latin typeface="Arial" panose="020B0604020202020204" pitchFamily="34" charset="0"/>
              </a:defRPr>
            </a:lvl9pPr>
          </a:lstStyle>
          <a:p>
            <a:r>
              <a:rPr lang="zh-CN" altLang="en-US" b="0" dirty="0">
                <a:latin typeface="黑体" panose="02010609060101010101" charset="-122"/>
                <a:ea typeface="黑体" panose="02010609060101010101" charset="-122"/>
              </a:rPr>
              <a:t>重点在</a:t>
            </a:r>
            <a:r>
              <a:rPr lang="en-US" altLang="zh-CN" b="0" dirty="0">
                <a:latin typeface="黑体" panose="02010609060101010101" charset="-122"/>
                <a:ea typeface="黑体" panose="02010609060101010101" charset="-122"/>
              </a:rPr>
              <a:t>What</a:t>
            </a:r>
            <a:endParaRPr lang="zh-CN" altLang="en-US" b="0" dirty="0">
              <a:latin typeface="黑体" panose="02010609060101010101" charset="-122"/>
              <a:ea typeface="黑体" panose="02010609060101010101" charset="-122"/>
            </a:endParaRPr>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标题 1"/>
          <p:cNvSpPr>
            <a:spLocks noGrp="1"/>
          </p:cNvSpPr>
          <p:nvPr>
            <p:ph type="title"/>
          </p:nvPr>
        </p:nvSpPr>
        <p:spPr/>
        <p:txBody>
          <a:bodyPr/>
          <a:lstStyle/>
          <a:p>
            <a:r>
              <a:rPr lang="zh-CN" altLang="en-US" smtClean="0"/>
              <a:t>需求与设计</a:t>
            </a:r>
            <a:endParaRPr lang="zh-CN" altLang="en-US" smtClean="0"/>
          </a:p>
        </p:txBody>
      </p:sp>
      <p:pic>
        <p:nvPicPr>
          <p:cNvPr id="50179"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850" r="-850"/>
          <a:stretch>
            <a:fillRect/>
          </a:stretch>
        </p:blipFill>
        <p:spPr bwMode="auto">
          <a:xfrm>
            <a:off x="1793875" y="1887538"/>
            <a:ext cx="8470900" cy="406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p:cNvSpPr txBox="1"/>
          <p:nvPr/>
        </p:nvSpPr>
        <p:spPr>
          <a:xfrm>
            <a:off x="5591175" y="2627314"/>
            <a:ext cx="1009650" cy="369887"/>
          </a:xfrm>
          <a:prstGeom prst="rect">
            <a:avLst/>
          </a:prstGeom>
          <a:solidFill>
            <a:schemeClr val="bg1"/>
          </a:solidFill>
        </p:spPr>
        <p:txBody>
          <a:bodyPr lIns="0" rIns="0">
            <a:spAutoFit/>
          </a:bodyPr>
          <a:lstStyle/>
          <a:p>
            <a:pPr>
              <a:defRPr/>
            </a:pPr>
            <a:r>
              <a:rPr lang="zh-CN" altLang="en-US" b="1" dirty="0">
                <a:solidFill>
                  <a:schemeClr val="accent3">
                    <a:lumMod val="75000"/>
                  </a:schemeClr>
                </a:solidFill>
                <a:latin typeface="+mj-ea"/>
                <a:ea typeface="+mj-ea"/>
              </a:rPr>
              <a:t>需求规约</a:t>
            </a:r>
            <a:endParaRPr lang="zh-CN" altLang="en-US" b="1" dirty="0">
              <a:solidFill>
                <a:schemeClr val="accent3">
                  <a:lumMod val="75000"/>
                </a:schemeClr>
              </a:solidFill>
              <a:latin typeface="+mj-ea"/>
              <a:ea typeface="+mj-ea"/>
            </a:endParaRPr>
          </a:p>
        </p:txBody>
      </p:sp>
      <p:sp>
        <p:nvSpPr>
          <p:cNvPr id="50181" name="TextBox 5"/>
          <p:cNvSpPr txBox="1">
            <a:spLocks noChangeArrowheads="1"/>
          </p:cNvSpPr>
          <p:nvPr/>
        </p:nvSpPr>
        <p:spPr bwMode="auto">
          <a:xfrm>
            <a:off x="3719514" y="2636839"/>
            <a:ext cx="903287" cy="523875"/>
          </a:xfrm>
          <a:prstGeom prst="rect">
            <a:avLst/>
          </a:prstGeom>
          <a:solidFill>
            <a:schemeClr val="bg1"/>
          </a:solidFill>
          <a:ln>
            <a:noFill/>
          </a:ln>
        </p:spPr>
        <p:txBody>
          <a:bodyPr wrap="none">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2800" b="1">
                <a:solidFill>
                  <a:srgbClr val="C00000"/>
                </a:solidFill>
                <a:latin typeface="楷体" panose="02010609060101010101" pitchFamily="49" charset="-122"/>
                <a:ea typeface="楷体" panose="02010609060101010101" pitchFamily="49" charset="-122"/>
              </a:rPr>
              <a:t>需求</a:t>
            </a:r>
            <a:endParaRPr lang="zh-CN" altLang="en-US" sz="2800" b="1">
              <a:solidFill>
                <a:srgbClr val="C00000"/>
              </a:solidFill>
              <a:latin typeface="楷体" panose="02010609060101010101" pitchFamily="49" charset="-122"/>
              <a:ea typeface="楷体" panose="02010609060101010101" pitchFamily="49" charset="-122"/>
            </a:endParaRPr>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r>
              <a:rPr lang="zh-CN" altLang="en-US" smtClean="0"/>
              <a:t>设计（</a:t>
            </a:r>
            <a:r>
              <a:rPr lang="en-US" altLang="zh-CN" smtClean="0"/>
              <a:t>Design</a:t>
            </a:r>
            <a:r>
              <a:rPr lang="zh-CN" altLang="en-US" smtClean="0"/>
              <a:t>）</a:t>
            </a:r>
            <a:endParaRPr lang="zh-CN" altLang="en-US" smtClean="0"/>
          </a:p>
        </p:txBody>
      </p:sp>
      <p:sp>
        <p:nvSpPr>
          <p:cNvPr id="51203" name="内容占位符 2"/>
          <p:cNvSpPr>
            <a:spLocks noGrp="1"/>
          </p:cNvSpPr>
          <p:nvPr>
            <p:ph idx="1"/>
          </p:nvPr>
        </p:nvSpPr>
        <p:spPr/>
        <p:txBody>
          <a:bodyPr/>
          <a:lstStyle/>
          <a:p>
            <a:r>
              <a:rPr lang="zh-CN" altLang="en-US" smtClean="0"/>
              <a:t>目的：建立软件的设计蓝图，是需求到代码的桥梁。</a:t>
            </a:r>
            <a:endParaRPr lang="zh-CN" altLang="en-US" smtClean="0"/>
          </a:p>
          <a:p>
            <a:r>
              <a:rPr lang="zh-CN" altLang="en-US" smtClean="0"/>
              <a:t>任务：软件人员依据软件需求，进行设计，形成</a:t>
            </a:r>
            <a:r>
              <a:rPr lang="en-US" altLang="zh-CN" smtClean="0"/>
              <a:t>《</a:t>
            </a:r>
            <a:r>
              <a:rPr lang="zh-CN" altLang="en-US" smtClean="0"/>
              <a:t>软件架构</a:t>
            </a:r>
            <a:r>
              <a:rPr lang="en-US" altLang="zh-CN" smtClean="0"/>
              <a:t>》</a:t>
            </a:r>
            <a:r>
              <a:rPr lang="zh-CN" altLang="en-US" smtClean="0"/>
              <a:t>文档和设计模型。</a:t>
            </a:r>
            <a:endParaRPr lang="en-US" altLang="zh-CN" smtClean="0"/>
          </a:p>
          <a:p>
            <a:r>
              <a:rPr lang="zh-CN" altLang="en-US" smtClean="0"/>
              <a:t>内容</a:t>
            </a:r>
            <a:endParaRPr lang="en-US" altLang="zh-CN" smtClean="0"/>
          </a:p>
          <a:p>
            <a:pPr lvl="1"/>
            <a:r>
              <a:rPr lang="zh-CN" altLang="en-US" smtClean="0"/>
              <a:t>架构设计</a:t>
            </a:r>
            <a:endParaRPr lang="en-US" altLang="zh-CN" smtClean="0"/>
          </a:p>
          <a:p>
            <a:pPr lvl="1"/>
            <a:r>
              <a:rPr lang="zh-CN" altLang="en-US" smtClean="0"/>
              <a:t>详细设计</a:t>
            </a:r>
            <a:endParaRPr lang="zh-CN" altLang="en-US" smtClean="0"/>
          </a:p>
          <a:p>
            <a:endParaRPr lang="zh-CN" altLang="en-US" smtClean="0"/>
          </a:p>
        </p:txBody>
      </p:sp>
      <p:sp>
        <p:nvSpPr>
          <p:cNvPr id="51204" name="Text Box 18"/>
          <p:cNvSpPr txBox="1">
            <a:spLocks noChangeArrowheads="1"/>
          </p:cNvSpPr>
          <p:nvPr/>
        </p:nvSpPr>
        <p:spPr bwMode="auto">
          <a:xfrm>
            <a:off x="4391025" y="4508501"/>
            <a:ext cx="2295500" cy="663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dirty="0">
                <a:solidFill>
                  <a:srgbClr val="EB7C1F"/>
                </a:solidFill>
                <a:latin typeface="黑体" panose="02010609060101010101" charset="-122"/>
                <a:ea typeface="黑体" panose="02010609060101010101" charset="-122"/>
              </a:rPr>
              <a:t>重点在</a:t>
            </a:r>
            <a:r>
              <a:rPr lang="en-US" altLang="zh-CN" dirty="0">
                <a:solidFill>
                  <a:srgbClr val="EB7C1F"/>
                </a:solidFill>
                <a:latin typeface="黑体" panose="02010609060101010101" charset="-122"/>
                <a:ea typeface="黑体" panose="02010609060101010101" charset="-122"/>
              </a:rPr>
              <a:t>How</a:t>
            </a:r>
            <a:endParaRPr lang="zh-CN" altLang="en-US" dirty="0">
              <a:solidFill>
                <a:srgbClr val="EB7C1F"/>
              </a:solidFill>
              <a:latin typeface="黑体" panose="02010609060101010101" charset="-122"/>
              <a:ea typeface="黑体" panose="02010609060101010101" charset="-122"/>
            </a:endParaRPr>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r>
              <a:rPr lang="zh-CN" altLang="en-US" smtClean="0"/>
              <a:t>编程 </a:t>
            </a:r>
            <a:r>
              <a:rPr lang="en-US" altLang="zh-CN" smtClean="0"/>
              <a:t>(Coding)</a:t>
            </a:r>
            <a:endParaRPr lang="en-US" altLang="zh-CN" smtClean="0"/>
          </a:p>
        </p:txBody>
      </p:sp>
      <p:sp>
        <p:nvSpPr>
          <p:cNvPr id="52227" name="Rectangle 3"/>
          <p:cNvSpPr>
            <a:spLocks noGrp="1" noChangeArrowheads="1"/>
          </p:cNvSpPr>
          <p:nvPr>
            <p:ph type="body" idx="1"/>
          </p:nvPr>
        </p:nvSpPr>
        <p:spPr/>
        <p:txBody>
          <a:bodyPr/>
          <a:lstStyle/>
          <a:p>
            <a:r>
              <a:rPr lang="zh-CN" altLang="en-US" dirty="0" smtClean="0"/>
              <a:t>任务</a:t>
            </a:r>
            <a:r>
              <a:rPr lang="en-US" altLang="zh-CN" dirty="0" smtClean="0"/>
              <a:t>:</a:t>
            </a:r>
            <a:r>
              <a:rPr lang="zh-CN" altLang="en-US" dirty="0" smtClean="0"/>
              <a:t>依据设计说明书为每个模块编写程序</a:t>
            </a:r>
            <a:endParaRPr lang="zh-CN" altLang="en-US" dirty="0" smtClean="0"/>
          </a:p>
          <a:p>
            <a:r>
              <a:rPr lang="zh-CN" altLang="en-US" dirty="0" smtClean="0"/>
              <a:t>交付</a:t>
            </a:r>
            <a:r>
              <a:rPr lang="en-US" altLang="zh-CN" dirty="0" smtClean="0"/>
              <a:t>:</a:t>
            </a:r>
            <a:r>
              <a:rPr lang="zh-CN" altLang="en-US" dirty="0" smtClean="0"/>
              <a:t>程序</a:t>
            </a:r>
            <a:endParaRPr lang="zh-CN" altLang="en-US" dirty="0" smtClean="0"/>
          </a:p>
          <a:p>
            <a:pPr lvl="1"/>
            <a:r>
              <a:rPr lang="zh-CN" altLang="en-US" dirty="0" smtClean="0"/>
              <a:t>	程序符合编程规范，含有必要的注释</a:t>
            </a:r>
            <a:endParaRPr lang="zh-CN" altLang="en-US" dirty="0" smtClean="0"/>
          </a:p>
          <a:p>
            <a:pPr lvl="1"/>
            <a:r>
              <a:rPr lang="zh-CN" altLang="en-US" dirty="0" smtClean="0"/>
              <a:t>	不含有语法错误</a:t>
            </a:r>
            <a:endParaRPr lang="zh-CN" altLang="en-US" dirty="0" smtClean="0"/>
          </a:p>
          <a:p>
            <a:r>
              <a:rPr lang="zh-CN" altLang="en-US" dirty="0" smtClean="0"/>
              <a:t>交付这样的程序就是编程阶段完成的里程碑 </a:t>
            </a:r>
            <a:endParaRPr lang="zh-CN" altLang="en-US" dirty="0" smtClean="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4"/>
          <p:cNvSpPr>
            <a:spLocks noGrp="1" noChangeArrowheads="1"/>
          </p:cNvSpPr>
          <p:nvPr>
            <p:ph type="title"/>
          </p:nvPr>
        </p:nvSpPr>
        <p:spPr/>
        <p:txBody>
          <a:bodyPr/>
          <a:lstStyle/>
          <a:p>
            <a:r>
              <a:rPr lang="zh-CN" altLang="en-US" smtClean="0"/>
              <a:t>编程的误区</a:t>
            </a:r>
            <a:endParaRPr lang="zh-CN" altLang="en-US" smtClean="0"/>
          </a:p>
        </p:txBody>
      </p:sp>
      <p:sp>
        <p:nvSpPr>
          <p:cNvPr id="53251" name="Rectangle 5"/>
          <p:cNvSpPr>
            <a:spLocks noGrp="1" noChangeArrowheads="1"/>
          </p:cNvSpPr>
          <p:nvPr>
            <p:ph type="body" idx="1"/>
          </p:nvPr>
        </p:nvSpPr>
        <p:spPr/>
        <p:txBody>
          <a:bodyPr/>
          <a:lstStyle/>
          <a:p>
            <a:r>
              <a:rPr lang="zh-CN" altLang="en-US" smtClean="0"/>
              <a:t>软件人员应该克制急于去编程的欲望</a:t>
            </a:r>
            <a:endParaRPr lang="zh-CN" altLang="en-US" smtClean="0"/>
          </a:p>
          <a:p>
            <a:pPr lvl="1"/>
            <a:r>
              <a:rPr lang="zh-CN" altLang="en-US" smtClean="0"/>
              <a:t>先经过分析阶段确定用户要求，</a:t>
            </a:r>
            <a:endParaRPr lang="zh-CN" altLang="en-US" smtClean="0"/>
          </a:p>
          <a:p>
            <a:pPr lvl="1"/>
            <a:r>
              <a:rPr lang="zh-CN" altLang="en-US" smtClean="0"/>
              <a:t>再经过设计阶段为编程制订蓝图，</a:t>
            </a:r>
            <a:endParaRPr lang="zh-CN" altLang="en-US" smtClean="0"/>
          </a:p>
          <a:p>
            <a:pPr lvl="1"/>
            <a:r>
              <a:rPr lang="zh-CN" altLang="en-US" smtClean="0"/>
              <a:t>至此编程的条件才具备，可进入编程阶段</a:t>
            </a:r>
            <a:endParaRPr lang="zh-CN" altLang="en-US" smtClean="0"/>
          </a:p>
          <a:p>
            <a:r>
              <a:rPr lang="zh-CN" altLang="en-US" smtClean="0"/>
              <a:t>不要让</a:t>
            </a:r>
            <a:r>
              <a:rPr lang="en-US" altLang="zh-CN" smtClean="0"/>
              <a:t>compiler</a:t>
            </a:r>
            <a:r>
              <a:rPr lang="zh-CN" altLang="en-US" smtClean="0"/>
              <a:t>代你找代码的错误</a:t>
            </a:r>
            <a:endParaRPr lang="zh-CN" altLang="en-US" smtClean="0"/>
          </a:p>
          <a:p>
            <a:pPr lvl="1"/>
            <a:r>
              <a:rPr lang="zh-CN" altLang="en-US" smtClean="0"/>
              <a:t>那样会让语义</a:t>
            </a:r>
            <a:r>
              <a:rPr lang="en-US" altLang="zh-CN" smtClean="0"/>
              <a:t>bug</a:t>
            </a:r>
            <a:r>
              <a:rPr lang="zh-CN" altLang="en-US" smtClean="0"/>
              <a:t>隐藏得更深</a:t>
            </a:r>
            <a:endParaRPr lang="zh-CN" altLang="en-US" smtClean="0"/>
          </a:p>
          <a:p>
            <a:pPr lvl="1"/>
            <a:r>
              <a:rPr lang="zh-CN" altLang="en-US" smtClean="0"/>
              <a:t>先要自查代码的错误，再编译</a:t>
            </a:r>
            <a:endParaRPr lang="zh-CN" altLang="en-US" smtClean="0"/>
          </a:p>
          <a:p>
            <a:endParaRPr lang="zh-CN" altLang="en-US" smtClean="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r>
              <a:rPr lang="zh-CN" altLang="en-US" smtClean="0"/>
              <a:t>测试 </a:t>
            </a:r>
            <a:r>
              <a:rPr lang="en-US" altLang="zh-CN" smtClean="0"/>
              <a:t>(Testing)</a:t>
            </a:r>
            <a:endParaRPr lang="en-US" altLang="zh-CN" smtClean="0"/>
          </a:p>
        </p:txBody>
      </p:sp>
      <p:sp>
        <p:nvSpPr>
          <p:cNvPr id="54275" name="Rectangle 3"/>
          <p:cNvSpPr>
            <a:spLocks noGrp="1" noChangeArrowheads="1"/>
          </p:cNvSpPr>
          <p:nvPr>
            <p:ph type="body" idx="1"/>
          </p:nvPr>
        </p:nvSpPr>
        <p:spPr/>
        <p:txBody>
          <a:bodyPr/>
          <a:lstStyle/>
          <a:p>
            <a:r>
              <a:rPr lang="zh-CN" altLang="en-US" smtClean="0"/>
              <a:t>任务：发现并排除软件中的缺陷</a:t>
            </a:r>
            <a:endParaRPr lang="zh-CN" altLang="en-US" smtClean="0"/>
          </a:p>
          <a:p>
            <a:r>
              <a:rPr lang="zh-CN" altLang="en-US" smtClean="0"/>
              <a:t>不同层次的测试：</a:t>
            </a:r>
            <a:endParaRPr lang="zh-CN" altLang="en-US" smtClean="0"/>
          </a:p>
          <a:p>
            <a:pPr lvl="1"/>
            <a:r>
              <a:rPr lang="zh-CN" altLang="en-US" smtClean="0"/>
              <a:t>单元测试 </a:t>
            </a:r>
            <a:r>
              <a:rPr lang="en-US" altLang="zh-CN" smtClean="0"/>
              <a:t>(Unit testing)</a:t>
            </a:r>
            <a:endParaRPr lang="en-US" altLang="zh-CN" smtClean="0"/>
          </a:p>
          <a:p>
            <a:pPr lvl="1"/>
            <a:r>
              <a:rPr lang="zh-CN" altLang="en-US" smtClean="0"/>
              <a:t>集成测试 </a:t>
            </a:r>
            <a:r>
              <a:rPr lang="en-US" altLang="zh-CN" smtClean="0"/>
              <a:t>(Integration testing)</a:t>
            </a:r>
            <a:endParaRPr lang="en-US" altLang="zh-CN" smtClean="0"/>
          </a:p>
          <a:p>
            <a:pPr lvl="1"/>
            <a:r>
              <a:rPr lang="zh-CN" altLang="en-US" smtClean="0"/>
              <a:t>系统测试 </a:t>
            </a:r>
            <a:r>
              <a:rPr lang="en-US" altLang="zh-CN" smtClean="0"/>
              <a:t>(System testing)</a:t>
            </a:r>
            <a:endParaRPr lang="en-US" altLang="zh-CN" smtClean="0"/>
          </a:p>
          <a:p>
            <a:endParaRPr lang="zh-CN" altLang="en-US" smtClean="0"/>
          </a:p>
        </p:txBody>
      </p:sp>
      <p:pic>
        <p:nvPicPr>
          <p:cNvPr id="54276"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27575" y="4005264"/>
            <a:ext cx="5162550" cy="2166937"/>
          </a:xfrm>
          <a:prstGeom prst="rect">
            <a:avLst/>
          </a:prstGeom>
          <a:noFill/>
          <a:ln>
            <a:noFill/>
          </a:ln>
        </p:spPr>
      </p:pic>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50676" y="8620"/>
            <a:ext cx="10910917" cy="645160"/>
          </a:xfrm>
        </p:spPr>
        <p:txBody>
          <a:bodyPr/>
          <a:lstStyle/>
          <a:p>
            <a:r>
              <a:rPr lang="zh-CN" altLang="en-US" dirty="0"/>
              <a:t>编写出程序需要经历诸多的步骤</a:t>
            </a:r>
            <a:endParaRPr lang="zh-CN" altLang="en-US" dirty="0"/>
          </a:p>
        </p:txBody>
      </p:sp>
      <p:sp>
        <p:nvSpPr>
          <p:cNvPr id="5" name="矩形: 圆角 4"/>
          <p:cNvSpPr/>
          <p:nvPr/>
        </p:nvSpPr>
        <p:spPr>
          <a:xfrm>
            <a:off x="263511" y="1124744"/>
            <a:ext cx="3456384" cy="151216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dirty="0"/>
              <a:t>应用</a:t>
            </a:r>
            <a:endParaRPr lang="en-US" altLang="zh-CN" sz="2800" dirty="0"/>
          </a:p>
          <a:p>
            <a:pPr algn="ctr"/>
            <a:r>
              <a:rPr lang="en-US" altLang="zh-CN" sz="2800" dirty="0"/>
              <a:t>(</a:t>
            </a:r>
            <a:r>
              <a:rPr lang="zh-CN" altLang="en-US" sz="2800" dirty="0"/>
              <a:t>如火车票购买、酒店预订、网上购物</a:t>
            </a:r>
            <a:r>
              <a:rPr lang="en-US" altLang="zh-CN" sz="2800" dirty="0"/>
              <a:t>)</a:t>
            </a:r>
            <a:endParaRPr lang="zh-CN" altLang="en-US" sz="2800" dirty="0"/>
          </a:p>
        </p:txBody>
      </p:sp>
      <p:sp>
        <p:nvSpPr>
          <p:cNvPr id="7" name="箭头: 右 6"/>
          <p:cNvSpPr/>
          <p:nvPr/>
        </p:nvSpPr>
        <p:spPr>
          <a:xfrm>
            <a:off x="8186365" y="1416509"/>
            <a:ext cx="755900" cy="1008112"/>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1" name="矩形 10"/>
          <p:cNvSpPr/>
          <p:nvPr/>
        </p:nvSpPr>
        <p:spPr>
          <a:xfrm>
            <a:off x="4556293" y="1124745"/>
            <a:ext cx="1395772" cy="151216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a:solidFill>
                  <a:srgbClr val="C00000"/>
                </a:solidFill>
                <a:latin typeface="微软雅黑" panose="020B0503020204020204" pitchFamily="34" charset="-122"/>
                <a:ea typeface="微软雅黑" panose="020B0503020204020204" pitchFamily="34" charset="-122"/>
              </a:rPr>
              <a:t>分析</a:t>
            </a:r>
            <a:endParaRPr lang="en-US" altLang="zh-CN" sz="2800" dirty="0">
              <a:solidFill>
                <a:srgbClr val="C00000"/>
              </a:solidFill>
              <a:latin typeface="微软雅黑" panose="020B0503020204020204" pitchFamily="34" charset="-122"/>
              <a:ea typeface="微软雅黑" panose="020B0503020204020204" pitchFamily="34" charset="-122"/>
            </a:endParaRPr>
          </a:p>
          <a:p>
            <a:pPr algn="ctr"/>
            <a:r>
              <a:rPr lang="zh-CN" altLang="en-US" sz="2800">
                <a:solidFill>
                  <a:srgbClr val="C00000"/>
                </a:solidFill>
                <a:latin typeface="微软雅黑" panose="020B0503020204020204" pitchFamily="34" charset="-122"/>
                <a:ea typeface="微软雅黑" panose="020B0503020204020204" pitchFamily="34" charset="-122"/>
              </a:rPr>
              <a:t>软件</a:t>
            </a:r>
            <a:endParaRPr lang="en-US" altLang="zh-CN" sz="2800" dirty="0">
              <a:solidFill>
                <a:srgbClr val="C00000"/>
              </a:solidFill>
              <a:latin typeface="微软雅黑" panose="020B0503020204020204" pitchFamily="34" charset="-122"/>
              <a:ea typeface="微软雅黑" panose="020B0503020204020204" pitchFamily="34" charset="-122"/>
            </a:endParaRPr>
          </a:p>
          <a:p>
            <a:pPr algn="ctr"/>
            <a:r>
              <a:rPr lang="zh-CN" altLang="en-US" sz="2800" dirty="0">
                <a:solidFill>
                  <a:srgbClr val="C00000"/>
                </a:solidFill>
                <a:latin typeface="微软雅黑" panose="020B0503020204020204" pitchFamily="34" charset="-122"/>
                <a:ea typeface="微软雅黑" panose="020B0503020204020204" pitchFamily="34" charset="-122"/>
              </a:rPr>
              <a:t>需求</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3" name="矩形 12"/>
          <p:cNvSpPr/>
          <p:nvPr/>
        </p:nvSpPr>
        <p:spPr>
          <a:xfrm>
            <a:off x="6749279" y="1129283"/>
            <a:ext cx="1395772" cy="151216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dirty="0">
                <a:solidFill>
                  <a:srgbClr val="C00000"/>
                </a:solidFill>
                <a:latin typeface="微软雅黑" panose="020B0503020204020204" pitchFamily="34" charset="-122"/>
                <a:ea typeface="微软雅黑" panose="020B0503020204020204" pitchFamily="34" charset="-122"/>
              </a:rPr>
              <a:t>设计</a:t>
            </a:r>
            <a:endParaRPr lang="en-US" altLang="zh-CN" sz="2800" dirty="0">
              <a:solidFill>
                <a:srgbClr val="C00000"/>
              </a:solidFill>
              <a:latin typeface="微软雅黑" panose="020B0503020204020204" pitchFamily="34" charset="-122"/>
              <a:ea typeface="微软雅黑" panose="020B0503020204020204" pitchFamily="34" charset="-122"/>
            </a:endParaRPr>
          </a:p>
          <a:p>
            <a:pPr algn="ctr"/>
            <a:r>
              <a:rPr lang="zh-CN" altLang="en-US" sz="2800" dirty="0">
                <a:solidFill>
                  <a:srgbClr val="C00000"/>
                </a:solidFill>
                <a:latin typeface="微软雅黑" panose="020B0503020204020204" pitchFamily="34" charset="-122"/>
                <a:ea typeface="微软雅黑" panose="020B0503020204020204" pitchFamily="34" charset="-122"/>
              </a:rPr>
              <a:t>软件</a:t>
            </a:r>
            <a:endParaRPr lang="en-US" altLang="zh-CN" sz="2800" dirty="0">
              <a:solidFill>
                <a:srgbClr val="C00000"/>
              </a:solidFill>
              <a:latin typeface="微软雅黑" panose="020B0503020204020204" pitchFamily="34" charset="-122"/>
              <a:ea typeface="微软雅黑" panose="020B0503020204020204" pitchFamily="34" charset="-122"/>
            </a:endParaRPr>
          </a:p>
          <a:p>
            <a:pPr algn="ctr"/>
            <a:r>
              <a:rPr lang="zh-CN" altLang="en-US" sz="2800" dirty="0">
                <a:solidFill>
                  <a:srgbClr val="C00000"/>
                </a:solidFill>
                <a:latin typeface="微软雅黑" panose="020B0503020204020204" pitchFamily="34" charset="-122"/>
                <a:ea typeface="微软雅黑" panose="020B0503020204020204" pitchFamily="34" charset="-122"/>
              </a:rPr>
              <a:t>系统</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5" name="矩形 14"/>
          <p:cNvSpPr/>
          <p:nvPr/>
        </p:nvSpPr>
        <p:spPr>
          <a:xfrm>
            <a:off x="8976479" y="1124744"/>
            <a:ext cx="1395772" cy="151216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a:solidFill>
                  <a:srgbClr val="C00000"/>
                </a:solidFill>
                <a:latin typeface="微软雅黑" panose="020B0503020204020204" pitchFamily="34" charset="-122"/>
                <a:ea typeface="微软雅黑" panose="020B0503020204020204" pitchFamily="34" charset="-122"/>
              </a:rPr>
              <a:t>编写</a:t>
            </a:r>
            <a:endParaRPr lang="en-US" altLang="zh-CN" sz="2800" dirty="0">
              <a:solidFill>
                <a:srgbClr val="C00000"/>
              </a:solidFill>
              <a:latin typeface="微软雅黑" panose="020B0503020204020204" pitchFamily="34" charset="-122"/>
              <a:ea typeface="微软雅黑" panose="020B0503020204020204" pitchFamily="34" charset="-122"/>
            </a:endParaRPr>
          </a:p>
          <a:p>
            <a:pPr algn="ctr"/>
            <a:r>
              <a:rPr lang="zh-CN" altLang="en-US" sz="2800">
                <a:solidFill>
                  <a:srgbClr val="C00000"/>
                </a:solidFill>
                <a:latin typeface="微软雅黑" panose="020B0503020204020204" pitchFamily="34" charset="-122"/>
                <a:ea typeface="微软雅黑" panose="020B0503020204020204" pitchFamily="34" charset="-122"/>
              </a:rPr>
              <a:t>程序</a:t>
            </a:r>
            <a:endParaRPr lang="en-US" altLang="zh-CN" sz="2800" dirty="0">
              <a:solidFill>
                <a:srgbClr val="C00000"/>
              </a:solidFill>
              <a:latin typeface="微软雅黑" panose="020B0503020204020204" pitchFamily="34" charset="-122"/>
              <a:ea typeface="微软雅黑" panose="020B0503020204020204" pitchFamily="34" charset="-122"/>
            </a:endParaRPr>
          </a:p>
          <a:p>
            <a:pPr algn="ctr"/>
            <a:r>
              <a:rPr lang="zh-CN" altLang="en-US" sz="2800" dirty="0">
                <a:solidFill>
                  <a:srgbClr val="C00000"/>
                </a:solidFill>
                <a:latin typeface="微软雅黑" panose="020B0503020204020204" pitchFamily="34" charset="-122"/>
                <a:ea typeface="微软雅黑" panose="020B0503020204020204" pitchFamily="34" charset="-122"/>
              </a:rPr>
              <a:t>代码</a:t>
            </a:r>
            <a:endParaRPr lang="zh-CN" altLang="en-US" sz="2800" dirty="0">
              <a:solidFill>
                <a:srgbClr val="C00000"/>
              </a:solidFill>
              <a:latin typeface="微软雅黑" panose="020B0503020204020204" pitchFamily="34" charset="-122"/>
              <a:ea typeface="微软雅黑" panose="020B0503020204020204" pitchFamily="34" charset="-122"/>
            </a:endParaRPr>
          </a:p>
        </p:txBody>
      </p:sp>
      <p:sp>
        <p:nvSpPr>
          <p:cNvPr id="17" name="箭头: 右 16"/>
          <p:cNvSpPr/>
          <p:nvPr/>
        </p:nvSpPr>
        <p:spPr>
          <a:xfrm>
            <a:off x="5979162" y="1437969"/>
            <a:ext cx="755900" cy="1008112"/>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箭头: 右 18"/>
          <p:cNvSpPr/>
          <p:nvPr/>
        </p:nvSpPr>
        <p:spPr>
          <a:xfrm>
            <a:off x="3783865" y="1433333"/>
            <a:ext cx="755900" cy="1008112"/>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0" name="流程图: 文档 19"/>
          <p:cNvSpPr/>
          <p:nvPr/>
        </p:nvSpPr>
        <p:spPr>
          <a:xfrm>
            <a:off x="3960567" y="3727844"/>
            <a:ext cx="1728192" cy="1368152"/>
          </a:xfrm>
          <a:prstGeom prst="flowChartDocumen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2800" dirty="0"/>
              <a:t>文档</a:t>
            </a:r>
            <a:endParaRPr lang="zh-CN" altLang="en-US" sz="2800" dirty="0"/>
          </a:p>
        </p:txBody>
      </p:sp>
      <p:sp>
        <p:nvSpPr>
          <p:cNvPr id="22" name="流程图: 文档 21"/>
          <p:cNvSpPr/>
          <p:nvPr/>
        </p:nvSpPr>
        <p:spPr>
          <a:xfrm>
            <a:off x="6496632" y="3727844"/>
            <a:ext cx="1728192" cy="1368152"/>
          </a:xfrm>
          <a:prstGeom prst="flowChartDocumen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2800" dirty="0"/>
              <a:t>数据</a:t>
            </a:r>
            <a:endParaRPr lang="zh-CN" altLang="en-US" sz="2800" dirty="0"/>
          </a:p>
        </p:txBody>
      </p:sp>
      <p:sp>
        <p:nvSpPr>
          <p:cNvPr id="24" name="流程图: 文档 23"/>
          <p:cNvSpPr/>
          <p:nvPr/>
        </p:nvSpPr>
        <p:spPr>
          <a:xfrm>
            <a:off x="8832463" y="3716285"/>
            <a:ext cx="1728192" cy="1368152"/>
          </a:xfrm>
          <a:prstGeom prst="flowChartDocumen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zh-CN" altLang="en-US" sz="2800" dirty="0"/>
              <a:t>代码</a:t>
            </a:r>
            <a:endParaRPr lang="zh-CN" altLang="en-US" sz="2800" dirty="0"/>
          </a:p>
        </p:txBody>
      </p:sp>
      <p:cxnSp>
        <p:nvCxnSpPr>
          <p:cNvPr id="26" name="直接箭头连接符 25"/>
          <p:cNvCxnSpPr>
            <a:stCxn id="11" idx="2"/>
            <a:endCxn id="20" idx="0"/>
          </p:cNvCxnSpPr>
          <p:nvPr/>
        </p:nvCxnSpPr>
        <p:spPr>
          <a:xfrm flipH="1">
            <a:off x="4824663" y="2636913"/>
            <a:ext cx="429516" cy="1090931"/>
          </a:xfrm>
          <a:prstGeom prst="straightConnector1">
            <a:avLst/>
          </a:prstGeom>
          <a:ln w="34925">
            <a:tailEnd type="arrow"/>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a:stCxn id="11" idx="2"/>
            <a:endCxn id="22" idx="0"/>
          </p:cNvCxnSpPr>
          <p:nvPr/>
        </p:nvCxnSpPr>
        <p:spPr>
          <a:xfrm>
            <a:off x="5254179" y="2636913"/>
            <a:ext cx="2106549" cy="1090931"/>
          </a:xfrm>
          <a:prstGeom prst="straightConnector1">
            <a:avLst/>
          </a:prstGeom>
          <a:ln w="34925">
            <a:tailEnd type="arrow"/>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a:stCxn id="13" idx="2"/>
            <a:endCxn id="20" idx="0"/>
          </p:cNvCxnSpPr>
          <p:nvPr/>
        </p:nvCxnSpPr>
        <p:spPr>
          <a:xfrm flipH="1">
            <a:off x="4824663" y="2641451"/>
            <a:ext cx="2622502" cy="1086393"/>
          </a:xfrm>
          <a:prstGeom prst="straightConnector1">
            <a:avLst/>
          </a:prstGeom>
          <a:ln w="34925">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13" idx="2"/>
            <a:endCxn id="22" idx="0"/>
          </p:cNvCxnSpPr>
          <p:nvPr/>
        </p:nvCxnSpPr>
        <p:spPr>
          <a:xfrm flipH="1">
            <a:off x="7360728" y="2641451"/>
            <a:ext cx="86437" cy="1086393"/>
          </a:xfrm>
          <a:prstGeom prst="straightConnector1">
            <a:avLst/>
          </a:prstGeom>
          <a:ln w="34925">
            <a:tailEnd type="arrow"/>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a:stCxn id="15" idx="2"/>
            <a:endCxn id="24" idx="0"/>
          </p:cNvCxnSpPr>
          <p:nvPr/>
        </p:nvCxnSpPr>
        <p:spPr>
          <a:xfrm>
            <a:off x="9674365" y="2636912"/>
            <a:ext cx="22194" cy="1079373"/>
          </a:xfrm>
          <a:prstGeom prst="straightConnector1">
            <a:avLst/>
          </a:prstGeom>
          <a:ln w="34925">
            <a:tailEnd type="arrow"/>
          </a:ln>
        </p:spPr>
        <p:style>
          <a:lnRef idx="1">
            <a:schemeClr val="accent1"/>
          </a:lnRef>
          <a:fillRef idx="0">
            <a:schemeClr val="accent1"/>
          </a:fillRef>
          <a:effectRef idx="0">
            <a:schemeClr val="accent1"/>
          </a:effectRef>
          <a:fontRef idx="minor">
            <a:schemeClr val="tx1"/>
          </a:fontRef>
        </p:style>
      </p:cxnSp>
      <p:sp>
        <p:nvSpPr>
          <p:cNvPr id="35" name="矩形: 圆角 34"/>
          <p:cNvSpPr/>
          <p:nvPr/>
        </p:nvSpPr>
        <p:spPr>
          <a:xfrm>
            <a:off x="3359855" y="3429001"/>
            <a:ext cx="7682662" cy="1806474"/>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6" name="文本框 35"/>
          <p:cNvSpPr txBox="1"/>
          <p:nvPr/>
        </p:nvSpPr>
        <p:spPr>
          <a:xfrm>
            <a:off x="-211604" y="3959479"/>
            <a:ext cx="3686534" cy="521970"/>
          </a:xfrm>
          <a:prstGeom prst="rect">
            <a:avLst/>
          </a:prstGeom>
          <a:noFill/>
        </p:spPr>
        <p:txBody>
          <a:bodyPr wrap="square" rtlCol="0">
            <a:spAutoFit/>
          </a:bodyPr>
          <a:lstStyle/>
          <a:p>
            <a:pPr algn="ctr"/>
            <a:r>
              <a:rPr lang="zh-CN" altLang="en-US" sz="2800" dirty="0">
                <a:solidFill>
                  <a:srgbClr val="C00000"/>
                </a:solidFill>
                <a:latin typeface="微软雅黑" panose="020B0503020204020204" pitchFamily="34" charset="-122"/>
                <a:ea typeface="微软雅黑" panose="020B0503020204020204" pitchFamily="34" charset="-122"/>
              </a:rPr>
              <a:t>不可或缺、相互依存</a:t>
            </a:r>
            <a:endParaRPr lang="zh-CN" altLang="en-US" sz="2800" dirty="0">
              <a:solidFill>
                <a:srgbClr val="C00000"/>
              </a:solidFill>
              <a:latin typeface="微软雅黑" panose="020B0503020204020204" pitchFamily="34" charset="-122"/>
              <a:ea typeface="微软雅黑" panose="020B0503020204020204" pitchFamily="34" charset="-122"/>
            </a:endParaRPr>
          </a:p>
        </p:txBody>
      </p:sp>
      <p:cxnSp>
        <p:nvCxnSpPr>
          <p:cNvPr id="38" name="直接箭头连接符 37"/>
          <p:cNvCxnSpPr>
            <a:stCxn id="15" idx="2"/>
            <a:endCxn id="22" idx="0"/>
          </p:cNvCxnSpPr>
          <p:nvPr/>
        </p:nvCxnSpPr>
        <p:spPr>
          <a:xfrm flipH="1">
            <a:off x="7360728" y="2636912"/>
            <a:ext cx="2313637" cy="1090932"/>
          </a:xfrm>
          <a:prstGeom prst="straightConnector1">
            <a:avLst/>
          </a:prstGeom>
          <a:ln w="34925">
            <a:tailEnd type="arrow"/>
          </a:ln>
        </p:spPr>
        <p:style>
          <a:lnRef idx="1">
            <a:schemeClr val="accent1"/>
          </a:lnRef>
          <a:fillRef idx="0">
            <a:schemeClr val="accent1"/>
          </a:fillRef>
          <a:effectRef idx="0">
            <a:schemeClr val="accent1"/>
          </a:effectRef>
          <a:fontRef idx="minor">
            <a:schemeClr val="tx1"/>
          </a:fontRef>
        </p:style>
      </p:cxnSp>
      <p:sp>
        <p:nvSpPr>
          <p:cNvPr id="40" name="箭头: 右 39"/>
          <p:cNvSpPr/>
          <p:nvPr/>
        </p:nvSpPr>
        <p:spPr>
          <a:xfrm>
            <a:off x="10420353" y="1376772"/>
            <a:ext cx="755900" cy="1008112"/>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3" name="矩形 22"/>
          <p:cNvSpPr/>
          <p:nvPr/>
        </p:nvSpPr>
        <p:spPr>
          <a:xfrm>
            <a:off x="954" y="6121389"/>
            <a:ext cx="12190412" cy="736611"/>
          </a:xfrm>
          <a:prstGeom prst="rect">
            <a:avLst/>
          </a:prstGeom>
          <a:solidFill>
            <a:srgbClr val="C00000"/>
          </a:solidFill>
        </p:spPr>
        <p:style>
          <a:lnRef idx="1">
            <a:schemeClr val="accent2"/>
          </a:lnRef>
          <a:fillRef idx="3">
            <a:schemeClr val="accent2"/>
          </a:fillRef>
          <a:effectRef idx="2">
            <a:schemeClr val="accent2"/>
          </a:effectRef>
          <a:fontRef idx="minor">
            <a:schemeClr val="lt1"/>
          </a:fontRef>
        </p:style>
        <p:txBody>
          <a:bodyPr rtlCol="0" anchor="ctr"/>
          <a:lstStyle/>
          <a:p>
            <a:pPr algn="ctr" defTabSz="1828165" eaLnBrk="1" hangingPunct="1"/>
            <a:r>
              <a:rPr lang="zh-CN" altLang="en-US" sz="2800" dirty="0">
                <a:latin typeface="微软雅黑" panose="020B0503020204020204" pitchFamily="34" charset="-122"/>
                <a:ea typeface="微软雅黑" panose="020B0503020204020204" pitchFamily="34" charset="-122"/>
              </a:rPr>
              <a:t>要编写出高质量的程序需要循序渐进地开展工作</a:t>
            </a:r>
            <a:endParaRPr lang="zh-CN" altLang="en-US" sz="2800" dirty="0">
              <a:latin typeface="微软雅黑" panose="020B0503020204020204" pitchFamily="34" charset="-122"/>
              <a:ea typeface="微软雅黑" panose="020B0503020204020204" pitchFamily="34" charset="-122"/>
            </a:endParaRPr>
          </a:p>
        </p:txBody>
      </p:sp>
    </p:spTree>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zh-CN" altLang="en-US" smtClean="0"/>
              <a:t>软件开发工作量分配比例 </a:t>
            </a:r>
            <a:endParaRPr lang="zh-CN" altLang="en-US" smtClean="0"/>
          </a:p>
        </p:txBody>
      </p:sp>
      <p:sp>
        <p:nvSpPr>
          <p:cNvPr id="56323" name="Text Box 3"/>
          <p:cNvSpPr txBox="1">
            <a:spLocks noChangeArrowheads="1"/>
          </p:cNvSpPr>
          <p:nvPr/>
        </p:nvSpPr>
        <p:spPr bwMode="auto">
          <a:xfrm>
            <a:off x="8229600" y="1905001"/>
            <a:ext cx="16764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lang="en-US" altLang="zh-CN" sz="1800">
                <a:ea typeface="宋体" panose="02010600030101010101" pitchFamily="2" charset="-122"/>
              </a:rPr>
              <a:t>40% ~ 50%</a:t>
            </a:r>
            <a:endParaRPr lang="en-US" altLang="zh-CN" sz="1800">
              <a:ea typeface="宋体" panose="02010600030101010101" pitchFamily="2" charset="-122"/>
            </a:endParaRPr>
          </a:p>
        </p:txBody>
      </p:sp>
      <p:sp>
        <p:nvSpPr>
          <p:cNvPr id="56324" name="Text Box 4"/>
          <p:cNvSpPr txBox="1">
            <a:spLocks noChangeArrowheads="1"/>
          </p:cNvSpPr>
          <p:nvPr/>
        </p:nvSpPr>
        <p:spPr bwMode="auto">
          <a:xfrm>
            <a:off x="2133600" y="3657601"/>
            <a:ext cx="14478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lang="en-US" altLang="zh-CN" sz="1800">
                <a:ea typeface="宋体" panose="02010600030101010101" pitchFamily="2" charset="-122"/>
              </a:rPr>
              <a:t>10% ~ 20%</a:t>
            </a:r>
            <a:endParaRPr lang="en-US" altLang="zh-CN" sz="1800">
              <a:ea typeface="宋体" panose="02010600030101010101" pitchFamily="2" charset="-122"/>
            </a:endParaRPr>
          </a:p>
        </p:txBody>
      </p:sp>
      <p:sp>
        <p:nvSpPr>
          <p:cNvPr id="56325" name="Line 5"/>
          <p:cNvSpPr>
            <a:spLocks noChangeShapeType="1"/>
          </p:cNvSpPr>
          <p:nvPr/>
        </p:nvSpPr>
        <p:spPr bwMode="auto">
          <a:xfrm>
            <a:off x="3276600" y="3962400"/>
            <a:ext cx="838200" cy="4572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6326" name="Line 6"/>
          <p:cNvSpPr>
            <a:spLocks noChangeShapeType="1"/>
          </p:cNvSpPr>
          <p:nvPr/>
        </p:nvSpPr>
        <p:spPr bwMode="auto">
          <a:xfrm flipH="1">
            <a:off x="7543800" y="2209800"/>
            <a:ext cx="1219200" cy="7620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56327" name="Group 7"/>
          <p:cNvGrpSpPr>
            <a:grpSpLocks noChangeAspect="1"/>
          </p:cNvGrpSpPr>
          <p:nvPr/>
        </p:nvGrpSpPr>
        <p:grpSpPr bwMode="auto">
          <a:xfrm>
            <a:off x="3473450" y="1485900"/>
            <a:ext cx="4756150" cy="4953000"/>
            <a:chOff x="1378" y="494"/>
            <a:chExt cx="2996" cy="3346"/>
          </a:xfrm>
        </p:grpSpPr>
        <p:sp>
          <p:nvSpPr>
            <p:cNvPr id="56328" name="AutoShape 8"/>
            <p:cNvSpPr>
              <a:spLocks noChangeAspect="1" noChangeArrowheads="1" noTextEdit="1"/>
            </p:cNvSpPr>
            <p:nvPr/>
          </p:nvSpPr>
          <p:spPr bwMode="auto">
            <a:xfrm>
              <a:off x="1430" y="663"/>
              <a:ext cx="2944" cy="3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56329" name="Oval 9"/>
            <p:cNvSpPr>
              <a:spLocks noChangeArrowheads="1"/>
            </p:cNvSpPr>
            <p:nvPr/>
          </p:nvSpPr>
          <p:spPr bwMode="auto">
            <a:xfrm>
              <a:off x="1450" y="685"/>
              <a:ext cx="2904" cy="3134"/>
            </a:xfrm>
            <a:prstGeom prst="ellipse">
              <a:avLst/>
            </a:prstGeom>
            <a:solidFill>
              <a:srgbClr val="FFFFFF"/>
            </a:solidFill>
            <a:ln w="0">
              <a:solidFill>
                <a:srgbClr val="000000"/>
              </a:solidFill>
              <a:round/>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56330" name="Oval 10"/>
            <p:cNvSpPr>
              <a:spLocks noChangeArrowheads="1"/>
            </p:cNvSpPr>
            <p:nvPr/>
          </p:nvSpPr>
          <p:spPr bwMode="auto">
            <a:xfrm>
              <a:off x="1450" y="685"/>
              <a:ext cx="2904" cy="3134"/>
            </a:xfrm>
            <a:prstGeom prst="ellipse">
              <a:avLst/>
            </a:prstGeom>
            <a:noFill/>
            <a:ln w="14288" cap="rnd">
              <a:solidFill>
                <a:srgbClr val="000000"/>
              </a:solidFill>
              <a:round/>
            </a:ln>
            <a:extLst>
              <a:ext uri="{909E8E84-426E-40DD-AFC4-6F175D3DCCD1}">
                <a14:hiddenFill xmlns:a14="http://schemas.microsoft.com/office/drawing/2010/main">
                  <a:solidFill>
                    <a:srgbClr val="FFFFFF"/>
                  </a:solidFill>
                </a14:hiddenFill>
              </a:ext>
            </a:extLst>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56331" name="Freeform 11"/>
            <p:cNvSpPr/>
            <p:nvPr/>
          </p:nvSpPr>
          <p:spPr bwMode="auto">
            <a:xfrm>
              <a:off x="1727" y="2252"/>
              <a:ext cx="2627" cy="1567"/>
            </a:xfrm>
            <a:custGeom>
              <a:avLst/>
              <a:gdLst>
                <a:gd name="T0" fmla="*/ 1 w 4168"/>
                <a:gd name="T1" fmla="*/ 0 h 2304"/>
                <a:gd name="T2" fmla="*/ 1 w 4168"/>
                <a:gd name="T3" fmla="*/ 0 h 2304"/>
                <a:gd name="T4" fmla="*/ 1 w 4168"/>
                <a:gd name="T5" fmla="*/ 1 h 2304"/>
                <a:gd name="T6" fmla="*/ 0 w 4168"/>
                <a:gd name="T7" fmla="*/ 1 h 2304"/>
                <a:gd name="T8" fmla="*/ 0 w 4168"/>
                <a:gd name="T9" fmla="*/ 1 h 2304"/>
                <a:gd name="T10" fmla="*/ 1 w 4168"/>
                <a:gd name="T11" fmla="*/ 0 h 2304"/>
                <a:gd name="T12" fmla="*/ 0 60000 65536"/>
                <a:gd name="T13" fmla="*/ 0 60000 65536"/>
                <a:gd name="T14" fmla="*/ 0 60000 65536"/>
                <a:gd name="T15" fmla="*/ 0 60000 65536"/>
                <a:gd name="T16" fmla="*/ 0 60000 65536"/>
                <a:gd name="T17" fmla="*/ 0 60000 65536"/>
                <a:gd name="T18" fmla="*/ 0 w 4168"/>
                <a:gd name="T19" fmla="*/ 0 h 2304"/>
                <a:gd name="T20" fmla="*/ 4168 w 4168"/>
                <a:gd name="T21" fmla="*/ 2304 h 2304"/>
              </a:gdLst>
              <a:ahLst/>
              <a:cxnLst>
                <a:cxn ang="T12">
                  <a:pos x="T0" y="T1"/>
                </a:cxn>
                <a:cxn ang="T13">
                  <a:pos x="T2" y="T3"/>
                </a:cxn>
                <a:cxn ang="T14">
                  <a:pos x="T4" y="T5"/>
                </a:cxn>
                <a:cxn ang="T15">
                  <a:pos x="T6" y="T7"/>
                </a:cxn>
                <a:cxn ang="T16">
                  <a:pos x="T8" y="T9"/>
                </a:cxn>
                <a:cxn ang="T17">
                  <a:pos x="T10" y="T11"/>
                </a:cxn>
              </a:cxnLst>
              <a:rect l="T18" t="T19" r="T20" b="T21"/>
              <a:pathLst>
                <a:path w="4168" h="2304">
                  <a:moveTo>
                    <a:pt x="1864" y="0"/>
                  </a:moveTo>
                  <a:lnTo>
                    <a:pt x="4168" y="0"/>
                  </a:lnTo>
                  <a:cubicBezTo>
                    <a:pt x="4168" y="1273"/>
                    <a:pt x="3137" y="2304"/>
                    <a:pt x="1864" y="2304"/>
                  </a:cubicBezTo>
                  <a:cubicBezTo>
                    <a:pt x="1127" y="2304"/>
                    <a:pt x="434" y="1951"/>
                    <a:pt x="0" y="1354"/>
                  </a:cubicBezTo>
                  <a:lnTo>
                    <a:pt x="1864" y="0"/>
                  </a:lnTo>
                  <a:close/>
                </a:path>
              </a:pathLst>
            </a:custGeom>
            <a:solidFill>
              <a:srgbClr val="00FF00"/>
            </a:solidFill>
            <a:ln w="0">
              <a:solidFill>
                <a:srgbClr val="000000"/>
              </a:solidFill>
              <a:round/>
            </a:ln>
          </p:spPr>
          <p:txBody>
            <a:bodyPr/>
            <a:lstStyle/>
            <a:p>
              <a:endParaRPr lang="zh-CN" altLang="en-US"/>
            </a:p>
          </p:txBody>
        </p:sp>
        <p:sp>
          <p:nvSpPr>
            <p:cNvPr id="56332" name="Freeform 12"/>
            <p:cNvSpPr/>
            <p:nvPr/>
          </p:nvSpPr>
          <p:spPr bwMode="auto">
            <a:xfrm>
              <a:off x="1727" y="2252"/>
              <a:ext cx="2627" cy="1567"/>
            </a:xfrm>
            <a:custGeom>
              <a:avLst/>
              <a:gdLst>
                <a:gd name="T0" fmla="*/ 1 w 4168"/>
                <a:gd name="T1" fmla="*/ 0 h 2304"/>
                <a:gd name="T2" fmla="*/ 1 w 4168"/>
                <a:gd name="T3" fmla="*/ 0 h 2304"/>
                <a:gd name="T4" fmla="*/ 1 w 4168"/>
                <a:gd name="T5" fmla="*/ 1 h 2304"/>
                <a:gd name="T6" fmla="*/ 0 w 4168"/>
                <a:gd name="T7" fmla="*/ 1 h 2304"/>
                <a:gd name="T8" fmla="*/ 0 w 4168"/>
                <a:gd name="T9" fmla="*/ 1 h 2304"/>
                <a:gd name="T10" fmla="*/ 1 w 4168"/>
                <a:gd name="T11" fmla="*/ 0 h 2304"/>
                <a:gd name="T12" fmla="*/ 0 60000 65536"/>
                <a:gd name="T13" fmla="*/ 0 60000 65536"/>
                <a:gd name="T14" fmla="*/ 0 60000 65536"/>
                <a:gd name="T15" fmla="*/ 0 60000 65536"/>
                <a:gd name="T16" fmla="*/ 0 60000 65536"/>
                <a:gd name="T17" fmla="*/ 0 60000 65536"/>
                <a:gd name="T18" fmla="*/ 0 w 4168"/>
                <a:gd name="T19" fmla="*/ 0 h 2304"/>
                <a:gd name="T20" fmla="*/ 4168 w 4168"/>
                <a:gd name="T21" fmla="*/ 2304 h 2304"/>
              </a:gdLst>
              <a:ahLst/>
              <a:cxnLst>
                <a:cxn ang="T12">
                  <a:pos x="T0" y="T1"/>
                </a:cxn>
                <a:cxn ang="T13">
                  <a:pos x="T2" y="T3"/>
                </a:cxn>
                <a:cxn ang="T14">
                  <a:pos x="T4" y="T5"/>
                </a:cxn>
                <a:cxn ang="T15">
                  <a:pos x="T6" y="T7"/>
                </a:cxn>
                <a:cxn ang="T16">
                  <a:pos x="T8" y="T9"/>
                </a:cxn>
                <a:cxn ang="T17">
                  <a:pos x="T10" y="T11"/>
                </a:cxn>
              </a:cxnLst>
              <a:rect l="T18" t="T19" r="T20" b="T21"/>
              <a:pathLst>
                <a:path w="4168" h="2304">
                  <a:moveTo>
                    <a:pt x="1864" y="0"/>
                  </a:moveTo>
                  <a:lnTo>
                    <a:pt x="4168" y="0"/>
                  </a:lnTo>
                  <a:cubicBezTo>
                    <a:pt x="4168" y="1273"/>
                    <a:pt x="3137" y="2304"/>
                    <a:pt x="1864" y="2304"/>
                  </a:cubicBezTo>
                  <a:cubicBezTo>
                    <a:pt x="1127" y="2304"/>
                    <a:pt x="434" y="1951"/>
                    <a:pt x="0" y="1354"/>
                  </a:cubicBezTo>
                  <a:lnTo>
                    <a:pt x="1864" y="0"/>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33" name="Freeform 13"/>
            <p:cNvSpPr/>
            <p:nvPr/>
          </p:nvSpPr>
          <p:spPr bwMode="auto">
            <a:xfrm>
              <a:off x="2902" y="2252"/>
              <a:ext cx="1452" cy="1"/>
            </a:xfrm>
            <a:custGeom>
              <a:avLst/>
              <a:gdLst>
                <a:gd name="T0" fmla="*/ 0 w 1452"/>
                <a:gd name="T1" fmla="*/ 0 h 1"/>
                <a:gd name="T2" fmla="*/ 1452 w 1452"/>
                <a:gd name="T3" fmla="*/ 0 h 1"/>
                <a:gd name="T4" fmla="*/ 0 w 1452"/>
                <a:gd name="T5" fmla="*/ 0 h 1"/>
                <a:gd name="T6" fmla="*/ 0 60000 65536"/>
                <a:gd name="T7" fmla="*/ 0 60000 65536"/>
                <a:gd name="T8" fmla="*/ 0 60000 65536"/>
                <a:gd name="T9" fmla="*/ 0 w 1452"/>
                <a:gd name="T10" fmla="*/ 0 h 1"/>
                <a:gd name="T11" fmla="*/ 1452 w 1452"/>
                <a:gd name="T12" fmla="*/ 1 h 1"/>
              </a:gdLst>
              <a:ahLst/>
              <a:cxnLst>
                <a:cxn ang="T6">
                  <a:pos x="T0" y="T1"/>
                </a:cxn>
                <a:cxn ang="T7">
                  <a:pos x="T2" y="T3"/>
                </a:cxn>
                <a:cxn ang="T8">
                  <a:pos x="T4" y="T5"/>
                </a:cxn>
              </a:cxnLst>
              <a:rect l="T9" t="T10" r="T11" b="T12"/>
              <a:pathLst>
                <a:path w="1452" h="1">
                  <a:moveTo>
                    <a:pt x="0" y="0"/>
                  </a:moveTo>
                  <a:lnTo>
                    <a:pt x="1452" y="0"/>
                  </a:lnTo>
                  <a:lnTo>
                    <a:pt x="0" y="0"/>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34" name="Freeform 14"/>
            <p:cNvSpPr/>
            <p:nvPr/>
          </p:nvSpPr>
          <p:spPr bwMode="auto">
            <a:xfrm>
              <a:off x="1378" y="1767"/>
              <a:ext cx="1524" cy="1406"/>
            </a:xfrm>
            <a:custGeom>
              <a:avLst/>
              <a:gdLst>
                <a:gd name="T0" fmla="*/ 1 w 2419"/>
                <a:gd name="T1" fmla="*/ 1 h 2066"/>
                <a:gd name="T2" fmla="*/ 1 w 2419"/>
                <a:gd name="T3" fmla="*/ 1 h 2066"/>
                <a:gd name="T4" fmla="*/ 1 w 2419"/>
                <a:gd name="T5" fmla="*/ 0 h 2066"/>
                <a:gd name="T6" fmla="*/ 1 w 2419"/>
                <a:gd name="T7" fmla="*/ 0 h 2066"/>
                <a:gd name="T8" fmla="*/ 1 w 2419"/>
                <a:gd name="T9" fmla="*/ 1 h 2066"/>
                <a:gd name="T10" fmla="*/ 0 60000 65536"/>
                <a:gd name="T11" fmla="*/ 0 60000 65536"/>
                <a:gd name="T12" fmla="*/ 0 60000 65536"/>
                <a:gd name="T13" fmla="*/ 0 60000 65536"/>
                <a:gd name="T14" fmla="*/ 0 60000 65536"/>
                <a:gd name="T15" fmla="*/ 0 w 2419"/>
                <a:gd name="T16" fmla="*/ 0 h 2066"/>
                <a:gd name="T17" fmla="*/ 2419 w 2419"/>
                <a:gd name="T18" fmla="*/ 2066 h 2066"/>
              </a:gdLst>
              <a:ahLst/>
              <a:cxnLst>
                <a:cxn ang="T10">
                  <a:pos x="T0" y="T1"/>
                </a:cxn>
                <a:cxn ang="T11">
                  <a:pos x="T2" y="T3"/>
                </a:cxn>
                <a:cxn ang="T12">
                  <a:pos x="T4" y="T5"/>
                </a:cxn>
                <a:cxn ang="T13">
                  <a:pos x="T6" y="T7"/>
                </a:cxn>
                <a:cxn ang="T14">
                  <a:pos x="T8" y="T9"/>
                </a:cxn>
              </a:cxnLst>
              <a:rect l="T15" t="T16" r="T17" b="T18"/>
              <a:pathLst>
                <a:path w="2419" h="2066">
                  <a:moveTo>
                    <a:pt x="2419" y="712"/>
                  </a:moveTo>
                  <a:lnTo>
                    <a:pt x="555" y="2066"/>
                  </a:lnTo>
                  <a:cubicBezTo>
                    <a:pt x="122" y="1470"/>
                    <a:pt x="0" y="702"/>
                    <a:pt x="228" y="0"/>
                  </a:cubicBezTo>
                  <a:lnTo>
                    <a:pt x="2419" y="712"/>
                  </a:lnTo>
                  <a:close/>
                </a:path>
              </a:pathLst>
            </a:custGeom>
            <a:solidFill>
              <a:srgbClr val="E0CFBD"/>
            </a:solidFill>
            <a:ln w="0">
              <a:solidFill>
                <a:srgbClr val="000000"/>
              </a:solidFill>
              <a:round/>
            </a:ln>
          </p:spPr>
          <p:txBody>
            <a:bodyPr/>
            <a:lstStyle/>
            <a:p>
              <a:endParaRPr lang="zh-CN" altLang="en-US"/>
            </a:p>
          </p:txBody>
        </p:sp>
        <p:sp>
          <p:nvSpPr>
            <p:cNvPr id="56335" name="Freeform 15"/>
            <p:cNvSpPr/>
            <p:nvPr/>
          </p:nvSpPr>
          <p:spPr bwMode="auto">
            <a:xfrm>
              <a:off x="1378" y="1767"/>
              <a:ext cx="1524" cy="1406"/>
            </a:xfrm>
            <a:custGeom>
              <a:avLst/>
              <a:gdLst>
                <a:gd name="T0" fmla="*/ 1 w 2419"/>
                <a:gd name="T1" fmla="*/ 1 h 2066"/>
                <a:gd name="T2" fmla="*/ 1 w 2419"/>
                <a:gd name="T3" fmla="*/ 1 h 2066"/>
                <a:gd name="T4" fmla="*/ 1 w 2419"/>
                <a:gd name="T5" fmla="*/ 0 h 2066"/>
                <a:gd name="T6" fmla="*/ 1 w 2419"/>
                <a:gd name="T7" fmla="*/ 0 h 2066"/>
                <a:gd name="T8" fmla="*/ 1 w 2419"/>
                <a:gd name="T9" fmla="*/ 1 h 2066"/>
                <a:gd name="T10" fmla="*/ 0 60000 65536"/>
                <a:gd name="T11" fmla="*/ 0 60000 65536"/>
                <a:gd name="T12" fmla="*/ 0 60000 65536"/>
                <a:gd name="T13" fmla="*/ 0 60000 65536"/>
                <a:gd name="T14" fmla="*/ 0 60000 65536"/>
                <a:gd name="T15" fmla="*/ 0 w 2419"/>
                <a:gd name="T16" fmla="*/ 0 h 2066"/>
                <a:gd name="T17" fmla="*/ 2419 w 2419"/>
                <a:gd name="T18" fmla="*/ 2066 h 2066"/>
              </a:gdLst>
              <a:ahLst/>
              <a:cxnLst>
                <a:cxn ang="T10">
                  <a:pos x="T0" y="T1"/>
                </a:cxn>
                <a:cxn ang="T11">
                  <a:pos x="T2" y="T3"/>
                </a:cxn>
                <a:cxn ang="T12">
                  <a:pos x="T4" y="T5"/>
                </a:cxn>
                <a:cxn ang="T13">
                  <a:pos x="T6" y="T7"/>
                </a:cxn>
                <a:cxn ang="T14">
                  <a:pos x="T8" y="T9"/>
                </a:cxn>
              </a:cxnLst>
              <a:rect l="T15" t="T16" r="T17" b="T18"/>
              <a:pathLst>
                <a:path w="2419" h="2066">
                  <a:moveTo>
                    <a:pt x="2419" y="712"/>
                  </a:moveTo>
                  <a:lnTo>
                    <a:pt x="555" y="2066"/>
                  </a:lnTo>
                  <a:cubicBezTo>
                    <a:pt x="122" y="1470"/>
                    <a:pt x="0" y="702"/>
                    <a:pt x="228" y="0"/>
                  </a:cubicBezTo>
                  <a:lnTo>
                    <a:pt x="2419" y="712"/>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36" name="Freeform 16"/>
            <p:cNvSpPr/>
            <p:nvPr/>
          </p:nvSpPr>
          <p:spPr bwMode="auto">
            <a:xfrm>
              <a:off x="1521" y="494"/>
              <a:ext cx="2833" cy="1758"/>
            </a:xfrm>
            <a:custGeom>
              <a:avLst/>
              <a:gdLst>
                <a:gd name="T0" fmla="*/ 1 w 4495"/>
                <a:gd name="T1" fmla="*/ 1 h 2584"/>
                <a:gd name="T2" fmla="*/ 0 w 4495"/>
                <a:gd name="T3" fmla="*/ 1 h 2584"/>
                <a:gd name="T4" fmla="*/ 1 w 4495"/>
                <a:gd name="T5" fmla="*/ 1 h 2584"/>
                <a:gd name="T6" fmla="*/ 1 w 4495"/>
                <a:gd name="T7" fmla="*/ 1 h 2584"/>
                <a:gd name="T8" fmla="*/ 1 w 4495"/>
                <a:gd name="T9" fmla="*/ 1 h 2584"/>
                <a:gd name="T10" fmla="*/ 1 w 4495"/>
                <a:gd name="T11" fmla="*/ 1 h 2584"/>
                <a:gd name="T12" fmla="*/ 0 60000 65536"/>
                <a:gd name="T13" fmla="*/ 0 60000 65536"/>
                <a:gd name="T14" fmla="*/ 0 60000 65536"/>
                <a:gd name="T15" fmla="*/ 0 60000 65536"/>
                <a:gd name="T16" fmla="*/ 0 60000 65536"/>
                <a:gd name="T17" fmla="*/ 0 60000 65536"/>
                <a:gd name="T18" fmla="*/ 0 w 4495"/>
                <a:gd name="T19" fmla="*/ 0 h 2584"/>
                <a:gd name="T20" fmla="*/ 4495 w 4495"/>
                <a:gd name="T21" fmla="*/ 2584 h 2584"/>
              </a:gdLst>
              <a:ahLst/>
              <a:cxnLst>
                <a:cxn ang="T12">
                  <a:pos x="T0" y="T1"/>
                </a:cxn>
                <a:cxn ang="T13">
                  <a:pos x="T2" y="T3"/>
                </a:cxn>
                <a:cxn ang="T14">
                  <a:pos x="T4" y="T5"/>
                </a:cxn>
                <a:cxn ang="T15">
                  <a:pos x="T6" y="T7"/>
                </a:cxn>
                <a:cxn ang="T16">
                  <a:pos x="T8" y="T9"/>
                </a:cxn>
                <a:cxn ang="T17">
                  <a:pos x="T10" y="T11"/>
                </a:cxn>
              </a:cxnLst>
              <a:rect l="T18" t="T19" r="T20" b="T21"/>
              <a:pathLst>
                <a:path w="4495" h="2584">
                  <a:moveTo>
                    <a:pt x="2191" y="2584"/>
                  </a:moveTo>
                  <a:lnTo>
                    <a:pt x="0" y="1872"/>
                  </a:lnTo>
                  <a:cubicBezTo>
                    <a:pt x="393" y="662"/>
                    <a:pt x="1693" y="0"/>
                    <a:pt x="2903" y="393"/>
                  </a:cubicBezTo>
                  <a:cubicBezTo>
                    <a:pt x="3852" y="701"/>
                    <a:pt x="4495" y="1586"/>
                    <a:pt x="4495" y="2584"/>
                  </a:cubicBezTo>
                  <a:lnTo>
                    <a:pt x="2191" y="2584"/>
                  </a:lnTo>
                  <a:close/>
                </a:path>
              </a:pathLst>
            </a:custGeom>
            <a:solidFill>
              <a:srgbClr val="4681BD"/>
            </a:solidFill>
            <a:ln w="0">
              <a:solidFill>
                <a:srgbClr val="000000"/>
              </a:solidFill>
              <a:round/>
            </a:ln>
          </p:spPr>
          <p:txBody>
            <a:bodyPr/>
            <a:lstStyle/>
            <a:p>
              <a:endParaRPr lang="zh-CN" altLang="en-US"/>
            </a:p>
          </p:txBody>
        </p:sp>
        <p:sp>
          <p:nvSpPr>
            <p:cNvPr id="56337" name="Freeform 17"/>
            <p:cNvSpPr/>
            <p:nvPr/>
          </p:nvSpPr>
          <p:spPr bwMode="auto">
            <a:xfrm>
              <a:off x="1521" y="494"/>
              <a:ext cx="2833" cy="1758"/>
            </a:xfrm>
            <a:custGeom>
              <a:avLst/>
              <a:gdLst>
                <a:gd name="T0" fmla="*/ 1 w 4495"/>
                <a:gd name="T1" fmla="*/ 1 h 2584"/>
                <a:gd name="T2" fmla="*/ 0 w 4495"/>
                <a:gd name="T3" fmla="*/ 1 h 2584"/>
                <a:gd name="T4" fmla="*/ 1 w 4495"/>
                <a:gd name="T5" fmla="*/ 1 h 2584"/>
                <a:gd name="T6" fmla="*/ 1 w 4495"/>
                <a:gd name="T7" fmla="*/ 1 h 2584"/>
                <a:gd name="T8" fmla="*/ 1 w 4495"/>
                <a:gd name="T9" fmla="*/ 1 h 2584"/>
                <a:gd name="T10" fmla="*/ 1 w 4495"/>
                <a:gd name="T11" fmla="*/ 1 h 2584"/>
                <a:gd name="T12" fmla="*/ 0 60000 65536"/>
                <a:gd name="T13" fmla="*/ 0 60000 65536"/>
                <a:gd name="T14" fmla="*/ 0 60000 65536"/>
                <a:gd name="T15" fmla="*/ 0 60000 65536"/>
                <a:gd name="T16" fmla="*/ 0 60000 65536"/>
                <a:gd name="T17" fmla="*/ 0 60000 65536"/>
                <a:gd name="T18" fmla="*/ 0 w 4495"/>
                <a:gd name="T19" fmla="*/ 0 h 2584"/>
                <a:gd name="T20" fmla="*/ 4495 w 4495"/>
                <a:gd name="T21" fmla="*/ 2584 h 2584"/>
              </a:gdLst>
              <a:ahLst/>
              <a:cxnLst>
                <a:cxn ang="T12">
                  <a:pos x="T0" y="T1"/>
                </a:cxn>
                <a:cxn ang="T13">
                  <a:pos x="T2" y="T3"/>
                </a:cxn>
                <a:cxn ang="T14">
                  <a:pos x="T4" y="T5"/>
                </a:cxn>
                <a:cxn ang="T15">
                  <a:pos x="T6" y="T7"/>
                </a:cxn>
                <a:cxn ang="T16">
                  <a:pos x="T8" y="T9"/>
                </a:cxn>
                <a:cxn ang="T17">
                  <a:pos x="T10" y="T11"/>
                </a:cxn>
              </a:cxnLst>
              <a:rect l="T18" t="T19" r="T20" b="T21"/>
              <a:pathLst>
                <a:path w="4495" h="2584">
                  <a:moveTo>
                    <a:pt x="2191" y="2584"/>
                  </a:moveTo>
                  <a:lnTo>
                    <a:pt x="0" y="1872"/>
                  </a:lnTo>
                  <a:cubicBezTo>
                    <a:pt x="393" y="662"/>
                    <a:pt x="1693" y="0"/>
                    <a:pt x="2903" y="393"/>
                  </a:cubicBezTo>
                  <a:cubicBezTo>
                    <a:pt x="3852" y="701"/>
                    <a:pt x="4495" y="1586"/>
                    <a:pt x="4495" y="2584"/>
                  </a:cubicBezTo>
                  <a:lnTo>
                    <a:pt x="2191" y="2584"/>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38" name="Freeform 18"/>
            <p:cNvSpPr/>
            <p:nvPr/>
          </p:nvSpPr>
          <p:spPr bwMode="auto">
            <a:xfrm>
              <a:off x="2902" y="2252"/>
              <a:ext cx="1452" cy="1"/>
            </a:xfrm>
            <a:custGeom>
              <a:avLst/>
              <a:gdLst>
                <a:gd name="T0" fmla="*/ 0 w 1452"/>
                <a:gd name="T1" fmla="*/ 0 h 1"/>
                <a:gd name="T2" fmla="*/ 1452 w 1452"/>
                <a:gd name="T3" fmla="*/ 0 h 1"/>
                <a:gd name="T4" fmla="*/ 0 w 1452"/>
                <a:gd name="T5" fmla="*/ 0 h 1"/>
                <a:gd name="T6" fmla="*/ 0 60000 65536"/>
                <a:gd name="T7" fmla="*/ 0 60000 65536"/>
                <a:gd name="T8" fmla="*/ 0 60000 65536"/>
                <a:gd name="T9" fmla="*/ 0 w 1452"/>
                <a:gd name="T10" fmla="*/ 0 h 1"/>
                <a:gd name="T11" fmla="*/ 1452 w 1452"/>
                <a:gd name="T12" fmla="*/ 1 h 1"/>
              </a:gdLst>
              <a:ahLst/>
              <a:cxnLst>
                <a:cxn ang="T6">
                  <a:pos x="T0" y="T1"/>
                </a:cxn>
                <a:cxn ang="T7">
                  <a:pos x="T2" y="T3"/>
                </a:cxn>
                <a:cxn ang="T8">
                  <a:pos x="T4" y="T5"/>
                </a:cxn>
              </a:cxnLst>
              <a:rect l="T9" t="T10" r="T11" b="T12"/>
              <a:pathLst>
                <a:path w="1452" h="1">
                  <a:moveTo>
                    <a:pt x="0" y="0"/>
                  </a:moveTo>
                  <a:lnTo>
                    <a:pt x="1452" y="0"/>
                  </a:lnTo>
                  <a:lnTo>
                    <a:pt x="0" y="0"/>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39" name="Freeform 19"/>
            <p:cNvSpPr/>
            <p:nvPr/>
          </p:nvSpPr>
          <p:spPr bwMode="auto">
            <a:xfrm>
              <a:off x="2902" y="2252"/>
              <a:ext cx="1452" cy="1"/>
            </a:xfrm>
            <a:custGeom>
              <a:avLst/>
              <a:gdLst>
                <a:gd name="T0" fmla="*/ 0 w 1452"/>
                <a:gd name="T1" fmla="*/ 0 h 1"/>
                <a:gd name="T2" fmla="*/ 1452 w 1452"/>
                <a:gd name="T3" fmla="*/ 0 h 1"/>
                <a:gd name="T4" fmla="*/ 0 w 1452"/>
                <a:gd name="T5" fmla="*/ 0 h 1"/>
                <a:gd name="T6" fmla="*/ 0 60000 65536"/>
                <a:gd name="T7" fmla="*/ 0 60000 65536"/>
                <a:gd name="T8" fmla="*/ 0 60000 65536"/>
                <a:gd name="T9" fmla="*/ 0 w 1452"/>
                <a:gd name="T10" fmla="*/ 0 h 1"/>
                <a:gd name="T11" fmla="*/ 1452 w 1452"/>
                <a:gd name="T12" fmla="*/ 1 h 1"/>
              </a:gdLst>
              <a:ahLst/>
              <a:cxnLst>
                <a:cxn ang="T6">
                  <a:pos x="T0" y="T1"/>
                </a:cxn>
                <a:cxn ang="T7">
                  <a:pos x="T2" y="T3"/>
                </a:cxn>
                <a:cxn ang="T8">
                  <a:pos x="T4" y="T5"/>
                </a:cxn>
              </a:cxnLst>
              <a:rect l="T9" t="T10" r="T11" b="T12"/>
              <a:pathLst>
                <a:path w="1452" h="1">
                  <a:moveTo>
                    <a:pt x="0" y="0"/>
                  </a:moveTo>
                  <a:lnTo>
                    <a:pt x="1452" y="0"/>
                  </a:lnTo>
                  <a:lnTo>
                    <a:pt x="0" y="0"/>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40" name="Freeform 20"/>
            <p:cNvSpPr/>
            <p:nvPr/>
          </p:nvSpPr>
          <p:spPr bwMode="auto">
            <a:xfrm>
              <a:off x="2902" y="2252"/>
              <a:ext cx="1452" cy="1"/>
            </a:xfrm>
            <a:custGeom>
              <a:avLst/>
              <a:gdLst>
                <a:gd name="T0" fmla="*/ 0 w 1452"/>
                <a:gd name="T1" fmla="*/ 0 h 1"/>
                <a:gd name="T2" fmla="*/ 1452 w 1452"/>
                <a:gd name="T3" fmla="*/ 0 h 1"/>
                <a:gd name="T4" fmla="*/ 0 w 1452"/>
                <a:gd name="T5" fmla="*/ 0 h 1"/>
                <a:gd name="T6" fmla="*/ 0 60000 65536"/>
                <a:gd name="T7" fmla="*/ 0 60000 65536"/>
                <a:gd name="T8" fmla="*/ 0 60000 65536"/>
                <a:gd name="T9" fmla="*/ 0 w 1452"/>
                <a:gd name="T10" fmla="*/ 0 h 1"/>
                <a:gd name="T11" fmla="*/ 1452 w 1452"/>
                <a:gd name="T12" fmla="*/ 1 h 1"/>
              </a:gdLst>
              <a:ahLst/>
              <a:cxnLst>
                <a:cxn ang="T6">
                  <a:pos x="T0" y="T1"/>
                </a:cxn>
                <a:cxn ang="T7">
                  <a:pos x="T2" y="T3"/>
                </a:cxn>
                <a:cxn ang="T8">
                  <a:pos x="T4" y="T5"/>
                </a:cxn>
              </a:cxnLst>
              <a:rect l="T9" t="T10" r="T11" b="T12"/>
              <a:pathLst>
                <a:path w="1452" h="1">
                  <a:moveTo>
                    <a:pt x="0" y="0"/>
                  </a:moveTo>
                  <a:lnTo>
                    <a:pt x="1452" y="0"/>
                  </a:lnTo>
                  <a:lnTo>
                    <a:pt x="0" y="0"/>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41" name="Freeform 21"/>
            <p:cNvSpPr/>
            <p:nvPr/>
          </p:nvSpPr>
          <p:spPr bwMode="auto">
            <a:xfrm>
              <a:off x="2902" y="2252"/>
              <a:ext cx="1452" cy="1"/>
            </a:xfrm>
            <a:custGeom>
              <a:avLst/>
              <a:gdLst>
                <a:gd name="T0" fmla="*/ 0 w 1452"/>
                <a:gd name="T1" fmla="*/ 0 h 1"/>
                <a:gd name="T2" fmla="*/ 1452 w 1452"/>
                <a:gd name="T3" fmla="*/ 0 h 1"/>
                <a:gd name="T4" fmla="*/ 0 w 1452"/>
                <a:gd name="T5" fmla="*/ 0 h 1"/>
                <a:gd name="T6" fmla="*/ 0 60000 65536"/>
                <a:gd name="T7" fmla="*/ 0 60000 65536"/>
                <a:gd name="T8" fmla="*/ 0 60000 65536"/>
                <a:gd name="T9" fmla="*/ 0 w 1452"/>
                <a:gd name="T10" fmla="*/ 0 h 1"/>
                <a:gd name="T11" fmla="*/ 1452 w 1452"/>
                <a:gd name="T12" fmla="*/ 1 h 1"/>
              </a:gdLst>
              <a:ahLst/>
              <a:cxnLst>
                <a:cxn ang="T6">
                  <a:pos x="T0" y="T1"/>
                </a:cxn>
                <a:cxn ang="T7">
                  <a:pos x="T2" y="T3"/>
                </a:cxn>
                <a:cxn ang="T8">
                  <a:pos x="T4" y="T5"/>
                </a:cxn>
              </a:cxnLst>
              <a:rect l="T9" t="T10" r="T11" b="T12"/>
              <a:pathLst>
                <a:path w="1452" h="1">
                  <a:moveTo>
                    <a:pt x="0" y="0"/>
                  </a:moveTo>
                  <a:lnTo>
                    <a:pt x="1452" y="0"/>
                  </a:lnTo>
                  <a:lnTo>
                    <a:pt x="0" y="0"/>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42" name="Freeform 22"/>
            <p:cNvSpPr/>
            <p:nvPr/>
          </p:nvSpPr>
          <p:spPr bwMode="auto">
            <a:xfrm>
              <a:off x="2902" y="2252"/>
              <a:ext cx="1452" cy="1"/>
            </a:xfrm>
            <a:custGeom>
              <a:avLst/>
              <a:gdLst>
                <a:gd name="T0" fmla="*/ 0 w 1452"/>
                <a:gd name="T1" fmla="*/ 0 h 1"/>
                <a:gd name="T2" fmla="*/ 1452 w 1452"/>
                <a:gd name="T3" fmla="*/ 0 h 1"/>
                <a:gd name="T4" fmla="*/ 0 w 1452"/>
                <a:gd name="T5" fmla="*/ 0 h 1"/>
                <a:gd name="T6" fmla="*/ 0 60000 65536"/>
                <a:gd name="T7" fmla="*/ 0 60000 65536"/>
                <a:gd name="T8" fmla="*/ 0 60000 65536"/>
                <a:gd name="T9" fmla="*/ 0 w 1452"/>
                <a:gd name="T10" fmla="*/ 0 h 1"/>
                <a:gd name="T11" fmla="*/ 1452 w 1452"/>
                <a:gd name="T12" fmla="*/ 1 h 1"/>
              </a:gdLst>
              <a:ahLst/>
              <a:cxnLst>
                <a:cxn ang="T6">
                  <a:pos x="T0" y="T1"/>
                </a:cxn>
                <a:cxn ang="T7">
                  <a:pos x="T2" y="T3"/>
                </a:cxn>
                <a:cxn ang="T8">
                  <a:pos x="T4" y="T5"/>
                </a:cxn>
              </a:cxnLst>
              <a:rect l="T9" t="T10" r="T11" b="T12"/>
              <a:pathLst>
                <a:path w="1452" h="1">
                  <a:moveTo>
                    <a:pt x="0" y="0"/>
                  </a:moveTo>
                  <a:lnTo>
                    <a:pt x="1452" y="0"/>
                  </a:lnTo>
                  <a:lnTo>
                    <a:pt x="0" y="0"/>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43" name="Freeform 23"/>
            <p:cNvSpPr/>
            <p:nvPr/>
          </p:nvSpPr>
          <p:spPr bwMode="auto">
            <a:xfrm>
              <a:off x="2902" y="2252"/>
              <a:ext cx="1452" cy="1"/>
            </a:xfrm>
            <a:custGeom>
              <a:avLst/>
              <a:gdLst>
                <a:gd name="T0" fmla="*/ 0 w 1452"/>
                <a:gd name="T1" fmla="*/ 0 h 1"/>
                <a:gd name="T2" fmla="*/ 1452 w 1452"/>
                <a:gd name="T3" fmla="*/ 0 h 1"/>
                <a:gd name="T4" fmla="*/ 0 w 1452"/>
                <a:gd name="T5" fmla="*/ 0 h 1"/>
                <a:gd name="T6" fmla="*/ 0 60000 65536"/>
                <a:gd name="T7" fmla="*/ 0 60000 65536"/>
                <a:gd name="T8" fmla="*/ 0 60000 65536"/>
                <a:gd name="T9" fmla="*/ 0 w 1452"/>
                <a:gd name="T10" fmla="*/ 0 h 1"/>
                <a:gd name="T11" fmla="*/ 1452 w 1452"/>
                <a:gd name="T12" fmla="*/ 1 h 1"/>
              </a:gdLst>
              <a:ahLst/>
              <a:cxnLst>
                <a:cxn ang="T6">
                  <a:pos x="T0" y="T1"/>
                </a:cxn>
                <a:cxn ang="T7">
                  <a:pos x="T2" y="T3"/>
                </a:cxn>
                <a:cxn ang="T8">
                  <a:pos x="T4" y="T5"/>
                </a:cxn>
              </a:cxnLst>
              <a:rect l="T9" t="T10" r="T11" b="T12"/>
              <a:pathLst>
                <a:path w="1452" h="1">
                  <a:moveTo>
                    <a:pt x="0" y="0"/>
                  </a:moveTo>
                  <a:lnTo>
                    <a:pt x="1452" y="0"/>
                  </a:lnTo>
                  <a:lnTo>
                    <a:pt x="0" y="0"/>
                  </a:lnTo>
                  <a:close/>
                </a:path>
              </a:pathLst>
            </a:custGeom>
            <a:noFill/>
            <a:ln w="14288" cap="rnd">
              <a:solidFill>
                <a:srgbClr val="B02D2D"/>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6344" name="Rectangle 24"/>
            <p:cNvSpPr>
              <a:spLocks noChangeArrowheads="1"/>
            </p:cNvSpPr>
            <p:nvPr/>
          </p:nvSpPr>
          <p:spPr bwMode="auto">
            <a:xfrm>
              <a:off x="2842" y="1425"/>
              <a:ext cx="355"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2200" dirty="0">
                  <a:solidFill>
                    <a:srgbClr val="000000"/>
                  </a:solidFill>
                  <a:latin typeface="宋体" panose="02010600030101010101" pitchFamily="2" charset="-122"/>
                  <a:ea typeface="宋体" panose="02010600030101010101" pitchFamily="2" charset="-122"/>
                </a:rPr>
                <a:t>测试</a:t>
              </a:r>
              <a:endParaRPr lang="zh-CN" altLang="en-US" dirty="0">
                <a:ea typeface="宋体" panose="02010600030101010101" pitchFamily="2" charset="-122"/>
              </a:endParaRPr>
            </a:p>
          </p:txBody>
        </p:sp>
        <p:sp>
          <p:nvSpPr>
            <p:cNvPr id="56345" name="Rectangle 25"/>
            <p:cNvSpPr>
              <a:spLocks noChangeArrowheads="1"/>
            </p:cNvSpPr>
            <p:nvPr/>
          </p:nvSpPr>
          <p:spPr bwMode="auto">
            <a:xfrm>
              <a:off x="1964" y="2263"/>
              <a:ext cx="355"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2200">
                  <a:solidFill>
                    <a:srgbClr val="000000"/>
                  </a:solidFill>
                  <a:latin typeface="宋体" panose="02010600030101010101" pitchFamily="2" charset="-122"/>
                  <a:ea typeface="宋体" panose="02010600030101010101" pitchFamily="2" charset="-122"/>
                </a:rPr>
                <a:t>编程</a:t>
              </a:r>
              <a:endParaRPr lang="zh-CN" altLang="en-US">
                <a:ea typeface="宋体" panose="02010600030101010101" pitchFamily="2" charset="-122"/>
              </a:endParaRPr>
            </a:p>
          </p:txBody>
        </p:sp>
        <p:sp>
          <p:nvSpPr>
            <p:cNvPr id="56346" name="Rectangle 26"/>
            <p:cNvSpPr>
              <a:spLocks noChangeArrowheads="1"/>
            </p:cNvSpPr>
            <p:nvPr/>
          </p:nvSpPr>
          <p:spPr bwMode="auto">
            <a:xfrm>
              <a:off x="2932" y="2883"/>
              <a:ext cx="355"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2200">
                  <a:solidFill>
                    <a:srgbClr val="000000"/>
                  </a:solidFill>
                  <a:latin typeface="宋体" panose="02010600030101010101" pitchFamily="2" charset="-122"/>
                  <a:ea typeface="宋体" panose="02010600030101010101" pitchFamily="2" charset="-122"/>
                </a:rPr>
                <a:t>其它</a:t>
              </a:r>
              <a:endParaRPr lang="zh-CN" altLang="en-US">
                <a:ea typeface="宋体" panose="02010600030101010101" pitchFamily="2" charset="-122"/>
              </a:endParaRPr>
            </a:p>
          </p:txBody>
        </p:sp>
      </p:gr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7855" y="373011"/>
            <a:ext cx="11142002" cy="688975"/>
          </a:xfrm>
        </p:spPr>
        <p:txBody>
          <a:bodyPr/>
          <a:lstStyle/>
          <a:p>
            <a:r>
              <a:rPr lang="zh-CN" altLang="en-US" dirty="0" smtClean="0"/>
              <a:t>软件运营 </a:t>
            </a:r>
            <a:r>
              <a:rPr lang="en-US" altLang="zh-CN" dirty="0"/>
              <a:t>(</a:t>
            </a:r>
            <a:r>
              <a:rPr lang="en-US" altLang="zh-CN" dirty="0" smtClean="0"/>
              <a:t>Operation)</a:t>
            </a:r>
            <a:endParaRPr lang="zh-CN" altLang="en-US" dirty="0"/>
          </a:p>
        </p:txBody>
      </p:sp>
      <p:sp>
        <p:nvSpPr>
          <p:cNvPr id="3" name="内容占位符 2"/>
          <p:cNvSpPr>
            <a:spLocks noGrp="1"/>
          </p:cNvSpPr>
          <p:nvPr>
            <p:ph idx="1"/>
          </p:nvPr>
        </p:nvSpPr>
        <p:spPr/>
        <p:txBody>
          <a:bodyPr/>
          <a:lstStyle/>
          <a:p>
            <a:r>
              <a:rPr lang="zh-CN" altLang="zh-CN" dirty="0"/>
              <a:t>软件</a:t>
            </a:r>
            <a:r>
              <a:rPr lang="zh-CN" altLang="zh-CN" dirty="0" smtClean="0"/>
              <a:t>运营</a:t>
            </a:r>
            <a:r>
              <a:rPr lang="zh-CN" altLang="en-US" dirty="0" smtClean="0"/>
              <a:t>，</a:t>
            </a:r>
            <a:r>
              <a:rPr lang="zh-CN" altLang="zh-CN" dirty="0" smtClean="0"/>
              <a:t>是</a:t>
            </a:r>
            <a:r>
              <a:rPr lang="zh-CN" altLang="zh-CN" dirty="0"/>
              <a:t>指在目标环境中部署和配置软件，以及在软件运行时（直到停用）对其进行监控和管理的</a:t>
            </a:r>
            <a:r>
              <a:rPr lang="zh-CN" altLang="zh-CN" dirty="0" smtClean="0"/>
              <a:t>过程</a:t>
            </a:r>
            <a:endParaRPr lang="en-US" altLang="zh-CN" dirty="0" smtClean="0"/>
          </a:p>
          <a:p>
            <a:r>
              <a:rPr lang="zh-CN" altLang="en-US" dirty="0" smtClean="0"/>
              <a:t>目标</a:t>
            </a:r>
            <a:endParaRPr lang="en-US" altLang="zh-CN" dirty="0" smtClean="0"/>
          </a:p>
          <a:p>
            <a:pPr lvl="1"/>
            <a:r>
              <a:rPr lang="zh-CN" altLang="en-US" sz="2400" dirty="0" smtClean="0"/>
              <a:t>快速部署</a:t>
            </a:r>
            <a:endParaRPr lang="en-US" altLang="zh-CN" sz="2400" dirty="0" smtClean="0"/>
          </a:p>
          <a:p>
            <a:pPr lvl="1"/>
            <a:r>
              <a:rPr lang="zh-CN" altLang="en-US" sz="2400" dirty="0" smtClean="0"/>
              <a:t>配置优化</a:t>
            </a:r>
            <a:endParaRPr lang="en-US" altLang="zh-CN" sz="2400" dirty="0" smtClean="0"/>
          </a:p>
          <a:p>
            <a:pPr lvl="1"/>
            <a:r>
              <a:rPr lang="zh-CN" altLang="en-US" sz="2400" dirty="0" smtClean="0"/>
              <a:t>高可靠运行，高质量服务</a:t>
            </a:r>
            <a:endParaRPr lang="zh-CN" altLang="en-US" sz="2400" dirty="0"/>
          </a:p>
        </p:txBody>
      </p:sp>
      <p:sp>
        <p:nvSpPr>
          <p:cNvPr id="4" name="灯片编号占位符 3"/>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r>
              <a:rPr lang="zh-CN" altLang="en-US" dirty="0" smtClean="0"/>
              <a:t>软件维护 </a:t>
            </a:r>
            <a:r>
              <a:rPr lang="en-US" altLang="zh-CN" dirty="0" smtClean="0"/>
              <a:t>(Maintenance)</a:t>
            </a:r>
            <a:endParaRPr lang="en-US" altLang="zh-CN" dirty="0" smtClean="0"/>
          </a:p>
        </p:txBody>
      </p:sp>
      <p:sp>
        <p:nvSpPr>
          <p:cNvPr id="57347" name="Rectangle 3"/>
          <p:cNvSpPr>
            <a:spLocks noGrp="1" noChangeArrowheads="1"/>
          </p:cNvSpPr>
          <p:nvPr>
            <p:ph type="body" idx="1"/>
          </p:nvPr>
        </p:nvSpPr>
        <p:spPr>
          <a:xfrm>
            <a:off x="612001" y="1353458"/>
            <a:ext cx="9274950" cy="5288241"/>
          </a:xfrm>
        </p:spPr>
        <p:txBody>
          <a:bodyPr/>
          <a:lstStyle/>
          <a:p>
            <a:r>
              <a:rPr lang="zh-CN" altLang="en-US" dirty="0" smtClean="0"/>
              <a:t>软件维护，是指软件系统交付运营后，为了改正错误或满足新的需要而修改软件的过程。</a:t>
            </a:r>
            <a:endParaRPr lang="zh-CN" altLang="en-US" dirty="0" smtClean="0"/>
          </a:p>
          <a:p>
            <a:pPr lvl="1"/>
            <a:r>
              <a:rPr lang="zh-CN" altLang="en-US" sz="2400" dirty="0" smtClean="0"/>
              <a:t>举例：一个中等规模的软件，如果开发过程要一年时间，它投入使用后，其运行时间可能持续五年，这段时间是维护阶段。</a:t>
            </a:r>
            <a:endParaRPr lang="zh-CN" altLang="en-US" sz="2400" dirty="0" smtClean="0"/>
          </a:p>
          <a:p>
            <a:r>
              <a:rPr lang="zh-CN" altLang="en-US" dirty="0" smtClean="0"/>
              <a:t>与开发相比，维护阶段的工作量和成本要大得多。</a:t>
            </a:r>
            <a:endParaRPr lang="zh-CN" altLang="en-US" dirty="0" smtClean="0"/>
          </a:p>
          <a:p>
            <a:r>
              <a:rPr lang="zh-CN" altLang="en-US" dirty="0" smtClean="0"/>
              <a:t>人们对软件维护的认识远不如软件开发，因为开发具有主动性和创造性，易被人们所重视。	</a:t>
            </a:r>
            <a:endParaRPr lang="zh-CN" altLang="en-US" dirty="0" smtClean="0"/>
          </a:p>
          <a:p>
            <a:endParaRPr lang="zh-CN" altLang="en-US" dirty="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pPr eaLnBrk="1" hangingPunct="1"/>
            <a:r>
              <a:rPr lang="zh-CN" altLang="en-US" smtClean="0"/>
              <a:t>费用分配比例</a:t>
            </a:r>
            <a:endParaRPr lang="zh-CN" altLang="en-US" smtClean="0"/>
          </a:p>
        </p:txBody>
      </p:sp>
      <p:sp>
        <p:nvSpPr>
          <p:cNvPr id="58371" name="Rectangle 3"/>
          <p:cNvSpPr>
            <a:spLocks noGrp="1" noChangeArrowheads="1"/>
          </p:cNvSpPr>
          <p:nvPr>
            <p:ph type="body" idx="1"/>
          </p:nvPr>
        </p:nvSpPr>
        <p:spPr>
          <a:xfrm>
            <a:off x="971883" y="1828800"/>
            <a:ext cx="10830650" cy="4267201"/>
          </a:xfrm>
        </p:spPr>
        <p:txBody>
          <a:bodyPr/>
          <a:lstStyle/>
          <a:p>
            <a:pPr algn="ctr" eaLnBrk="1" hangingPunct="1">
              <a:spcBef>
                <a:spcPct val="0"/>
              </a:spcBef>
            </a:pPr>
            <a:endParaRPr lang="zh-CN" altLang="en-US" smtClean="0">
              <a:ea typeface="宋体" panose="02010600030101010101" pitchFamily="2" charset="-122"/>
            </a:endParaRPr>
          </a:p>
          <a:p>
            <a:pPr eaLnBrk="1" hangingPunct="1"/>
            <a:endParaRPr lang="zh-CN" altLang="en-US" smtClean="0">
              <a:ea typeface="宋体" panose="02010600030101010101" pitchFamily="2" charset="-122"/>
            </a:endParaRPr>
          </a:p>
        </p:txBody>
      </p:sp>
      <p:graphicFrame>
        <p:nvGraphicFramePr>
          <p:cNvPr id="58372" name="Object 4"/>
          <p:cNvGraphicFramePr>
            <a:graphicFrameLocks noChangeAspect="1"/>
          </p:cNvGraphicFramePr>
          <p:nvPr/>
        </p:nvGraphicFramePr>
        <p:xfrm>
          <a:off x="4054142" y="1828800"/>
          <a:ext cx="4988257" cy="4440238"/>
        </p:xfrm>
        <a:graphic>
          <a:graphicData uri="http://schemas.openxmlformats.org/presentationml/2006/ole">
            <mc:AlternateContent xmlns:mc="http://schemas.openxmlformats.org/markup-compatibility/2006">
              <mc:Choice xmlns:v="urn:schemas-microsoft-com:vml" Requires="v">
                <p:oleObj spid="_x0000_s4166" name="Visio" r:id="rId1" imgW="3359785" imgH="2907665" progId="Visio.Drawing.11">
                  <p:embed/>
                </p:oleObj>
              </mc:Choice>
              <mc:Fallback>
                <p:oleObj name="Visio" r:id="rId1" imgW="3359785" imgH="2907665" progId="Visio.Drawing.11">
                  <p:embed/>
                  <p:pic>
                    <p:nvPicPr>
                      <p:cNvPr id="0" name="图片 4165"/>
                      <p:cNvPicPr>
                        <a:picLocks noChangeAspect="1" noChangeArrowheads="1"/>
                      </p:cNvPicPr>
                      <p:nvPr/>
                    </p:nvPicPr>
                    <p:blipFill>
                      <a:blip r:embed="rId2"/>
                      <a:srcRect/>
                      <a:stretch>
                        <a:fillRect/>
                      </a:stretch>
                    </p:blipFill>
                    <p:spPr bwMode="auto">
                      <a:xfrm>
                        <a:off x="4054142" y="1828800"/>
                        <a:ext cx="4988257" cy="4440238"/>
                      </a:xfrm>
                      <a:prstGeom prst="rect">
                        <a:avLst/>
                      </a:prstGeom>
                      <a:noFill/>
                      <a:ln>
                        <a:noFill/>
                      </a:ln>
                      <a:effectLst/>
                    </p:spPr>
                  </p:pic>
                </p:oleObj>
              </mc:Fallback>
            </mc:AlternateContent>
          </a:graphicData>
        </a:graphic>
      </p:graphicFrame>
      <p:sp>
        <p:nvSpPr>
          <p:cNvPr id="58373" name="Text Box 5"/>
          <p:cNvSpPr txBox="1">
            <a:spLocks noChangeArrowheads="1"/>
          </p:cNvSpPr>
          <p:nvPr/>
        </p:nvSpPr>
        <p:spPr bwMode="auto">
          <a:xfrm>
            <a:off x="2855913" y="2133601"/>
            <a:ext cx="16764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lang="en-US" altLang="zh-CN" sz="1800" dirty="0">
                <a:ea typeface="宋体" panose="02010600030101010101" pitchFamily="2" charset="-122"/>
              </a:rPr>
              <a:t>70% </a:t>
            </a:r>
            <a:endParaRPr lang="en-US" altLang="zh-CN" sz="1800" dirty="0">
              <a:ea typeface="宋体" panose="02010600030101010101" pitchFamily="2" charset="-122"/>
            </a:endParaRPr>
          </a:p>
        </p:txBody>
      </p:sp>
      <p:sp>
        <p:nvSpPr>
          <p:cNvPr id="58374" name="Line 6"/>
          <p:cNvSpPr>
            <a:spLocks noChangeShapeType="1"/>
          </p:cNvSpPr>
          <p:nvPr/>
        </p:nvSpPr>
        <p:spPr bwMode="auto">
          <a:xfrm>
            <a:off x="3657600" y="2362200"/>
            <a:ext cx="838200" cy="5334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lstStyle/>
          <a:p>
            <a:r>
              <a:rPr lang="zh-CN" altLang="en-US" smtClean="0"/>
              <a:t>维护类型</a:t>
            </a:r>
            <a:endParaRPr lang="en-US" altLang="zh-CN" smtClean="0"/>
          </a:p>
        </p:txBody>
      </p:sp>
      <p:sp>
        <p:nvSpPr>
          <p:cNvPr id="59395" name="Rectangle 3"/>
          <p:cNvSpPr>
            <a:spLocks noGrp="1" noChangeArrowheads="1"/>
          </p:cNvSpPr>
          <p:nvPr>
            <p:ph type="body" idx="1"/>
          </p:nvPr>
        </p:nvSpPr>
        <p:spPr>
          <a:xfrm>
            <a:off x="612000" y="1153433"/>
            <a:ext cx="11157857" cy="5288241"/>
          </a:xfrm>
        </p:spPr>
        <p:txBody>
          <a:bodyPr/>
          <a:lstStyle/>
          <a:p>
            <a:r>
              <a:rPr lang="zh-CN" altLang="en-US" sz="2000" dirty="0"/>
              <a:t>纠错性维护（</a:t>
            </a:r>
            <a:r>
              <a:rPr lang="en-US" altLang="zh-CN" sz="2000" dirty="0"/>
              <a:t>corrective maintenance</a:t>
            </a:r>
            <a:r>
              <a:rPr lang="zh-CN" altLang="en-US" sz="2000" dirty="0" smtClean="0"/>
              <a:t>）</a:t>
            </a:r>
            <a:endParaRPr lang="en-US" altLang="zh-CN" sz="2000" dirty="0" smtClean="0"/>
          </a:p>
          <a:p>
            <a:pPr lvl="1"/>
            <a:r>
              <a:rPr lang="zh-CN" altLang="en-US" sz="2000" dirty="0" smtClean="0"/>
              <a:t>为</a:t>
            </a:r>
            <a:r>
              <a:rPr lang="zh-CN" altLang="en-US" sz="2000" dirty="0"/>
              <a:t>修复所发现的问题而进行的反应式</a:t>
            </a:r>
            <a:r>
              <a:rPr lang="zh-CN" altLang="en-US" sz="2000" dirty="0" smtClean="0"/>
              <a:t>维护</a:t>
            </a:r>
            <a:endParaRPr lang="zh-CN" altLang="en-US" sz="2000" dirty="0"/>
          </a:p>
          <a:p>
            <a:r>
              <a:rPr lang="zh-CN" altLang="en-US" sz="2000" dirty="0"/>
              <a:t>预防性维护（</a:t>
            </a:r>
            <a:r>
              <a:rPr lang="en-US" altLang="zh-CN" sz="2000" dirty="0"/>
              <a:t>preventive maintenance</a:t>
            </a:r>
            <a:r>
              <a:rPr lang="zh-CN" altLang="en-US" sz="2000" dirty="0" smtClean="0"/>
              <a:t>）</a:t>
            </a:r>
            <a:endParaRPr lang="en-US" altLang="zh-CN" sz="2000" dirty="0" smtClean="0"/>
          </a:p>
          <a:p>
            <a:pPr lvl="1"/>
            <a:r>
              <a:rPr lang="zh-CN" altLang="en-US" sz="2000" dirty="0" smtClean="0"/>
              <a:t>在</a:t>
            </a:r>
            <a:r>
              <a:rPr lang="zh-CN" altLang="en-US" sz="2000" dirty="0"/>
              <a:t>软件产品中的潜在错误成为实际错误前所进行的预防性修复，例如设计重构和代码优化</a:t>
            </a:r>
            <a:r>
              <a:rPr lang="zh-CN" altLang="en-US" sz="2000" dirty="0" smtClean="0"/>
              <a:t>等</a:t>
            </a:r>
            <a:endParaRPr lang="zh-CN" altLang="en-US" sz="2000" dirty="0"/>
          </a:p>
          <a:p>
            <a:r>
              <a:rPr lang="zh-CN" altLang="en-US" sz="2000" dirty="0"/>
              <a:t>适应性维护（</a:t>
            </a:r>
            <a:r>
              <a:rPr lang="en-US" altLang="zh-CN" sz="2000" dirty="0"/>
              <a:t>adaptive maintenance</a:t>
            </a:r>
            <a:r>
              <a:rPr lang="zh-CN" altLang="en-US" sz="2000" dirty="0" smtClean="0"/>
              <a:t>）</a:t>
            </a:r>
            <a:endParaRPr lang="en-US" altLang="zh-CN" sz="2000" dirty="0" smtClean="0"/>
          </a:p>
          <a:p>
            <a:pPr lvl="1"/>
            <a:r>
              <a:rPr lang="zh-CN" altLang="en-US" sz="2000" dirty="0" smtClean="0"/>
              <a:t>为</a:t>
            </a:r>
            <a:r>
              <a:rPr lang="zh-CN" altLang="en-US" sz="2000" dirty="0"/>
              <a:t>适应环境的变化而修改软件的</a:t>
            </a:r>
            <a:r>
              <a:rPr lang="zh-CN" altLang="en-US" sz="2000" dirty="0" smtClean="0"/>
              <a:t>维护</a:t>
            </a:r>
            <a:endParaRPr lang="zh-CN" altLang="en-US" sz="2000" dirty="0"/>
          </a:p>
          <a:p>
            <a:r>
              <a:rPr lang="zh-CN" altLang="en-US" sz="2000" dirty="0"/>
              <a:t>补充性维护（</a:t>
            </a:r>
            <a:r>
              <a:rPr lang="en-US" altLang="zh-CN" sz="2000" dirty="0"/>
              <a:t>additive maintenance</a:t>
            </a:r>
            <a:r>
              <a:rPr lang="zh-CN" altLang="en-US" sz="2000" dirty="0" smtClean="0"/>
              <a:t>）</a:t>
            </a:r>
            <a:endParaRPr lang="en-US" altLang="zh-CN" sz="2000" dirty="0" smtClean="0"/>
          </a:p>
          <a:p>
            <a:pPr lvl="1"/>
            <a:r>
              <a:rPr lang="zh-CN" altLang="en-US" sz="2000" dirty="0" smtClean="0"/>
              <a:t>添加</a:t>
            </a:r>
            <a:r>
              <a:rPr lang="zh-CN" altLang="en-US" sz="2000" dirty="0"/>
              <a:t>新功能或新特性以增强产品使用的</a:t>
            </a:r>
            <a:r>
              <a:rPr lang="zh-CN" altLang="en-US" sz="2000" dirty="0" smtClean="0"/>
              <a:t>维护</a:t>
            </a:r>
            <a:endParaRPr lang="zh-CN" altLang="en-US" sz="2000" dirty="0"/>
          </a:p>
          <a:p>
            <a:r>
              <a:rPr lang="zh-CN" altLang="en-US" sz="2000" dirty="0"/>
              <a:t>完善性维护（</a:t>
            </a:r>
            <a:r>
              <a:rPr lang="en-US" altLang="zh-CN" sz="2000" dirty="0"/>
              <a:t>perfective maintenance</a:t>
            </a:r>
            <a:r>
              <a:rPr lang="zh-CN" altLang="en-US" sz="2000" dirty="0" smtClean="0"/>
              <a:t>）</a:t>
            </a:r>
            <a:endParaRPr lang="en-US" altLang="zh-CN" sz="2000" dirty="0" smtClean="0"/>
          </a:p>
          <a:p>
            <a:pPr lvl="1"/>
            <a:r>
              <a:rPr lang="zh-CN" altLang="en-US" sz="2000" dirty="0" smtClean="0"/>
              <a:t>为</a:t>
            </a:r>
            <a:r>
              <a:rPr lang="zh-CN" altLang="en-US" sz="2000" dirty="0"/>
              <a:t>用户提供功能增强、程序文档改进、软件性能和可维护性等质量属性的提升而做的维护。和补充性维护不同的是，它并不增加新功能和新特性，所做的</a:t>
            </a:r>
            <a:r>
              <a:rPr lang="zh-CN" altLang="en-US" sz="2000" dirty="0" smtClean="0"/>
              <a:t>修改较小</a:t>
            </a:r>
            <a:endParaRPr lang="zh-CN" altLang="en-US" sz="2000" dirty="0"/>
          </a:p>
          <a:p>
            <a:r>
              <a:rPr lang="zh-CN" altLang="en-US" sz="2000" dirty="0" smtClean="0"/>
              <a:t>紧急</a:t>
            </a:r>
            <a:r>
              <a:rPr lang="zh-CN" altLang="en-US" sz="2000" dirty="0"/>
              <a:t>维护（</a:t>
            </a:r>
            <a:r>
              <a:rPr lang="en-US" altLang="zh-CN" sz="2000" dirty="0"/>
              <a:t>emergency maintenance</a:t>
            </a:r>
            <a:r>
              <a:rPr lang="zh-CN" altLang="en-US" sz="2000" dirty="0" smtClean="0"/>
              <a:t>）</a:t>
            </a:r>
            <a:endParaRPr lang="en-US" altLang="zh-CN" sz="2000" dirty="0" smtClean="0"/>
          </a:p>
          <a:p>
            <a:pPr lvl="1"/>
            <a:r>
              <a:rPr lang="zh-CN" altLang="en-US" sz="2000" dirty="0" smtClean="0"/>
              <a:t>计划</a:t>
            </a:r>
            <a:r>
              <a:rPr lang="zh-CN" altLang="en-US" sz="2000" dirty="0"/>
              <a:t>外的应急修改，以暂时保持系统运行，等待后续纠错性</a:t>
            </a:r>
            <a:r>
              <a:rPr lang="zh-CN" altLang="en-US" sz="2000" dirty="0" smtClean="0"/>
              <a:t>维护</a:t>
            </a:r>
            <a:endParaRPr lang="zh-CN" altLang="en-US" sz="2000" dirty="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pPr eaLnBrk="1" hangingPunct="1"/>
            <a:r>
              <a:rPr lang="zh-CN" altLang="en-US" smtClean="0"/>
              <a:t>软件工程的发展</a:t>
            </a:r>
            <a:endParaRPr lang="zh-CN" altLang="en-US" smtClean="0"/>
          </a:p>
        </p:txBody>
      </p:sp>
      <p:sp>
        <p:nvSpPr>
          <p:cNvPr id="60420" name="Rectangle 6"/>
          <p:cNvSpPr>
            <a:spLocks noChangeArrowheads="1"/>
          </p:cNvSpPr>
          <p:nvPr/>
        </p:nvSpPr>
        <p:spPr bwMode="auto">
          <a:xfrm>
            <a:off x="2838450" y="2408239"/>
            <a:ext cx="2249488"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dirty="0">
                <a:latin typeface="Times New Roman" panose="02020603050405020304" pitchFamily="18" charset="0"/>
                <a:ea typeface="宋体" panose="02010600030101010101" pitchFamily="2" charset="-122"/>
              </a:rPr>
              <a:t>需求</a:t>
            </a:r>
            <a:endParaRPr lang="zh-CN" altLang="en-US" sz="1800" dirty="0">
              <a:latin typeface="Times New Roman" panose="02020603050405020304" pitchFamily="18" charset="0"/>
              <a:ea typeface="宋体" panose="02010600030101010101" pitchFamily="2" charset="-122"/>
            </a:endParaRPr>
          </a:p>
        </p:txBody>
      </p:sp>
      <p:sp>
        <p:nvSpPr>
          <p:cNvPr id="60421" name="Line 7"/>
          <p:cNvSpPr>
            <a:spLocks noChangeShapeType="1"/>
          </p:cNvSpPr>
          <p:nvPr/>
        </p:nvSpPr>
        <p:spPr bwMode="auto">
          <a:xfrm>
            <a:off x="5072063" y="2624138"/>
            <a:ext cx="500062"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60422" name="Line 8"/>
          <p:cNvSpPr>
            <a:spLocks noChangeShapeType="1"/>
          </p:cNvSpPr>
          <p:nvPr/>
        </p:nvSpPr>
        <p:spPr bwMode="auto">
          <a:xfrm>
            <a:off x="5576888" y="2624139"/>
            <a:ext cx="0" cy="727075"/>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0423" name="Rectangle 9"/>
          <p:cNvSpPr>
            <a:spLocks noChangeArrowheads="1"/>
          </p:cNvSpPr>
          <p:nvPr/>
        </p:nvSpPr>
        <p:spPr bwMode="auto">
          <a:xfrm>
            <a:off x="4064001" y="3416301"/>
            <a:ext cx="2251075"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a:latin typeface="Times New Roman" panose="02020603050405020304" pitchFamily="18" charset="0"/>
                <a:ea typeface="宋体" panose="02010600030101010101" pitchFamily="2" charset="-122"/>
              </a:rPr>
              <a:t>设计</a:t>
            </a:r>
            <a:endParaRPr lang="zh-CN" altLang="en-US" sz="1800">
              <a:latin typeface="Times New Roman" panose="02020603050405020304" pitchFamily="18" charset="0"/>
              <a:ea typeface="宋体" panose="02010600030101010101" pitchFamily="2" charset="-122"/>
            </a:endParaRPr>
          </a:p>
        </p:txBody>
      </p:sp>
      <p:sp>
        <p:nvSpPr>
          <p:cNvPr id="60424" name="Line 10"/>
          <p:cNvSpPr>
            <a:spLocks noChangeShapeType="1"/>
          </p:cNvSpPr>
          <p:nvPr/>
        </p:nvSpPr>
        <p:spPr bwMode="auto">
          <a:xfrm>
            <a:off x="6296026" y="3703638"/>
            <a:ext cx="500063"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60425" name="Line 11"/>
          <p:cNvSpPr>
            <a:spLocks noChangeShapeType="1"/>
          </p:cNvSpPr>
          <p:nvPr/>
        </p:nvSpPr>
        <p:spPr bwMode="auto">
          <a:xfrm>
            <a:off x="6796088" y="3703639"/>
            <a:ext cx="0" cy="655637"/>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0426" name="Rectangle 12"/>
          <p:cNvSpPr>
            <a:spLocks noChangeArrowheads="1"/>
          </p:cNvSpPr>
          <p:nvPr/>
        </p:nvSpPr>
        <p:spPr bwMode="auto">
          <a:xfrm>
            <a:off x="5270500" y="4406901"/>
            <a:ext cx="2249488"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a:latin typeface="Times New Roman" panose="02020603050405020304" pitchFamily="18" charset="0"/>
                <a:ea typeface="宋体" panose="02010600030101010101" pitchFamily="2" charset="-122"/>
              </a:rPr>
              <a:t>编码</a:t>
            </a:r>
            <a:endParaRPr lang="zh-CN" altLang="en-US" sz="1800">
              <a:latin typeface="Times New Roman" panose="02020603050405020304" pitchFamily="18" charset="0"/>
              <a:ea typeface="宋体" panose="02010600030101010101" pitchFamily="2" charset="-122"/>
            </a:endParaRPr>
          </a:p>
        </p:txBody>
      </p:sp>
      <p:sp>
        <p:nvSpPr>
          <p:cNvPr id="60427" name="Line 13"/>
          <p:cNvSpPr>
            <a:spLocks noChangeShapeType="1"/>
          </p:cNvSpPr>
          <p:nvPr/>
        </p:nvSpPr>
        <p:spPr bwMode="auto">
          <a:xfrm>
            <a:off x="7519988" y="4651375"/>
            <a:ext cx="500062"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60428" name="Line 14"/>
          <p:cNvSpPr>
            <a:spLocks noChangeShapeType="1"/>
          </p:cNvSpPr>
          <p:nvPr/>
        </p:nvSpPr>
        <p:spPr bwMode="auto">
          <a:xfrm>
            <a:off x="8020050" y="4651375"/>
            <a:ext cx="0" cy="655638"/>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0429" name="Rectangle 15"/>
          <p:cNvSpPr>
            <a:spLocks noChangeArrowheads="1"/>
          </p:cNvSpPr>
          <p:nvPr/>
        </p:nvSpPr>
        <p:spPr bwMode="auto">
          <a:xfrm>
            <a:off x="6367464" y="5326064"/>
            <a:ext cx="2251075"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a:latin typeface="Times New Roman" panose="02020603050405020304" pitchFamily="18" charset="0"/>
                <a:ea typeface="宋体" panose="02010600030101010101" pitchFamily="2" charset="-122"/>
              </a:rPr>
              <a:t>测试</a:t>
            </a:r>
            <a:endParaRPr lang="zh-CN" altLang="en-US" sz="1800">
              <a:latin typeface="Times New Roman" panose="02020603050405020304" pitchFamily="18" charset="0"/>
              <a:ea typeface="宋体" panose="02010600030101010101" pitchFamily="2" charset="-122"/>
            </a:endParaRPr>
          </a:p>
        </p:txBody>
      </p:sp>
      <p:sp>
        <p:nvSpPr>
          <p:cNvPr id="60430" name="Line 16"/>
          <p:cNvSpPr>
            <a:spLocks noChangeShapeType="1"/>
          </p:cNvSpPr>
          <p:nvPr/>
        </p:nvSpPr>
        <p:spPr bwMode="auto">
          <a:xfrm>
            <a:off x="8672513" y="5613400"/>
            <a:ext cx="500062"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60431" name="Line 17"/>
          <p:cNvSpPr>
            <a:spLocks noChangeShapeType="1"/>
          </p:cNvSpPr>
          <p:nvPr/>
        </p:nvSpPr>
        <p:spPr bwMode="auto">
          <a:xfrm>
            <a:off x="9172575" y="5588000"/>
            <a:ext cx="0" cy="655638"/>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0432" name="Rectangle 18"/>
          <p:cNvSpPr>
            <a:spLocks noChangeArrowheads="1"/>
          </p:cNvSpPr>
          <p:nvPr/>
        </p:nvSpPr>
        <p:spPr bwMode="auto">
          <a:xfrm>
            <a:off x="7591425" y="6227764"/>
            <a:ext cx="2249488"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dirty="0" smtClean="0">
                <a:latin typeface="Times New Roman" panose="02020603050405020304" pitchFamily="18" charset="0"/>
                <a:ea typeface="宋体" panose="02010600030101010101" pitchFamily="2" charset="-122"/>
              </a:rPr>
              <a:t>运营和</a:t>
            </a:r>
            <a:r>
              <a:rPr lang="zh-CN" altLang="en-US" sz="1800" dirty="0">
                <a:latin typeface="Times New Roman" panose="02020603050405020304" pitchFamily="18" charset="0"/>
                <a:ea typeface="宋体" panose="02010600030101010101" pitchFamily="2" charset="-122"/>
              </a:rPr>
              <a:t>维护</a:t>
            </a:r>
            <a:endParaRPr lang="zh-CN" altLang="en-US" sz="1800" dirty="0">
              <a:latin typeface="Times New Roman" panose="02020603050405020304" pitchFamily="18" charset="0"/>
              <a:ea typeface="宋体" panose="02010600030101010101" pitchFamily="2" charset="-122"/>
            </a:endParaRPr>
          </a:p>
        </p:txBody>
      </p:sp>
      <p:sp>
        <p:nvSpPr>
          <p:cNvPr id="60433" name="Rectangle 27"/>
          <p:cNvSpPr>
            <a:spLocks noChangeArrowheads="1"/>
          </p:cNvSpPr>
          <p:nvPr/>
        </p:nvSpPr>
        <p:spPr bwMode="auto">
          <a:xfrm>
            <a:off x="1557339" y="1441451"/>
            <a:ext cx="2249487" cy="403225"/>
          </a:xfrm>
          <a:prstGeom prst="rect">
            <a:avLst/>
          </a:prstGeom>
          <a:solidFill>
            <a:srgbClr val="FFFFFF"/>
          </a:solidFill>
          <a:ln w="9525">
            <a:solidFill>
              <a:srgbClr val="000000"/>
            </a:solidFill>
            <a:miter lim="800000"/>
          </a:ln>
        </p:spPr>
        <p:txBody>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a:latin typeface="Times New Roman" panose="02020603050405020304" pitchFamily="18" charset="0"/>
                <a:ea typeface="宋体" panose="02010600030101010101" pitchFamily="2" charset="-122"/>
              </a:rPr>
              <a:t>系统工程</a:t>
            </a:r>
            <a:endParaRPr lang="zh-CN" altLang="en-US" sz="1800">
              <a:latin typeface="Times New Roman" panose="02020603050405020304" pitchFamily="18" charset="0"/>
              <a:ea typeface="宋体" panose="02010600030101010101" pitchFamily="2" charset="-122"/>
            </a:endParaRPr>
          </a:p>
        </p:txBody>
      </p:sp>
      <p:sp>
        <p:nvSpPr>
          <p:cNvPr id="60434" name="Line 28"/>
          <p:cNvSpPr>
            <a:spLocks noChangeShapeType="1"/>
          </p:cNvSpPr>
          <p:nvPr/>
        </p:nvSpPr>
        <p:spPr bwMode="auto">
          <a:xfrm>
            <a:off x="3790951" y="1657350"/>
            <a:ext cx="500063"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60435" name="Line 29"/>
          <p:cNvSpPr>
            <a:spLocks noChangeShapeType="1"/>
          </p:cNvSpPr>
          <p:nvPr/>
        </p:nvSpPr>
        <p:spPr bwMode="auto">
          <a:xfrm>
            <a:off x="4295775" y="1657351"/>
            <a:ext cx="0" cy="727075"/>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0436" name="AutoShape 30"/>
          <p:cNvSpPr>
            <a:spLocks noChangeArrowheads="1"/>
          </p:cNvSpPr>
          <p:nvPr/>
        </p:nvSpPr>
        <p:spPr bwMode="auto">
          <a:xfrm rot="2499963">
            <a:off x="3778250" y="5354639"/>
            <a:ext cx="2846388" cy="485775"/>
          </a:xfrm>
          <a:custGeom>
            <a:avLst/>
            <a:gdLst>
              <a:gd name="T0" fmla="*/ 2147483646 w 21600"/>
              <a:gd name="T1" fmla="*/ 0 h 21600"/>
              <a:gd name="T2" fmla="*/ 0 w 21600"/>
              <a:gd name="T3" fmla="*/ 2147483646 h 21600"/>
              <a:gd name="T4" fmla="*/ 2147483646 w 21600"/>
              <a:gd name="T5" fmla="*/ 2147483646 h 21600"/>
              <a:gd name="T6" fmla="*/ 2147483646 w 21600"/>
              <a:gd name="T7" fmla="*/ 2147483646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107950" tIns="53975" rIns="107950" bIns="53975" anchor="ctr"/>
          <a:lstStyle/>
          <a:p>
            <a:endParaRPr lang="zh-CN" altLang="en-US"/>
          </a:p>
        </p:txBody>
      </p:sp>
      <p:sp>
        <p:nvSpPr>
          <p:cNvPr id="60437" name="AutoShape 31"/>
          <p:cNvSpPr>
            <a:spLocks noChangeArrowheads="1"/>
          </p:cNvSpPr>
          <p:nvPr/>
        </p:nvSpPr>
        <p:spPr bwMode="auto">
          <a:xfrm rot="-8299728">
            <a:off x="1343026" y="3243264"/>
            <a:ext cx="2886075" cy="485775"/>
          </a:xfrm>
          <a:custGeom>
            <a:avLst/>
            <a:gdLst>
              <a:gd name="T0" fmla="*/ 2147483646 w 21600"/>
              <a:gd name="T1" fmla="*/ 0 h 21600"/>
              <a:gd name="T2" fmla="*/ 0 w 21600"/>
              <a:gd name="T3" fmla="*/ 2147483646 h 21600"/>
              <a:gd name="T4" fmla="*/ 2147483646 w 21600"/>
              <a:gd name="T5" fmla="*/ 2147483646 h 21600"/>
              <a:gd name="T6" fmla="*/ 2147483646 w 21600"/>
              <a:gd name="T7" fmla="*/ 2147483646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chemeClr val="accent4">
              <a:lumMod val="75000"/>
            </a:schemeClr>
          </a:solidFill>
          <a:ln>
            <a:noFill/>
          </a:ln>
        </p:spPr>
        <p:txBody>
          <a:bodyPr wrap="none" lIns="107950" tIns="53975" rIns="107950" bIns="53975" anchor="ctr"/>
          <a:lstStyle/>
          <a:p>
            <a:endParaRPr lang="zh-CN" altLang="en-US"/>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06"/>
          <p:cNvSpPr txBox="1"/>
          <p:nvPr/>
        </p:nvSpPr>
        <p:spPr>
          <a:xfrm>
            <a:off x="5749491" y="2852325"/>
            <a:ext cx="5204059" cy="533400"/>
          </a:xfrm>
          <a:prstGeom prst="rect">
            <a:avLst/>
          </a:prstGeom>
        </p:spPr>
        <p:txBody>
          <a:bodyPr vert="horz" rtlCol="0" anchor="t" anchorCtr="0">
            <a:noAutofit/>
          </a:bodyPr>
          <a:lstStyle/>
          <a:p>
            <a:pPr defTabSz="457200">
              <a:lnSpc>
                <a:spcPct val="125000"/>
              </a:lnSpc>
            </a:pP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Object 207"/>
          <p:cNvSpPr txBox="1"/>
          <p:nvPr/>
        </p:nvSpPr>
        <p:spPr>
          <a:xfrm>
            <a:off x="4950946" y="2331006"/>
            <a:ext cx="54635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02</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6" name="Object 208"/>
          <p:cNvSpPr txBox="1"/>
          <p:nvPr/>
        </p:nvSpPr>
        <p:spPr>
          <a:xfrm>
            <a:off x="5749491" y="1469799"/>
            <a:ext cx="5204059" cy="533400"/>
          </a:xfrm>
          <a:prstGeom prst="rect">
            <a:avLst/>
          </a:prstGeom>
        </p:spPr>
        <p:txBody>
          <a:bodyPr vert="horz" rtlCol="0" anchor="t" anchorCtr="0">
            <a:noAutofit/>
          </a:bodyPr>
          <a:lstStyle/>
          <a:p>
            <a:pPr defTabSz="457200">
              <a:lnSpc>
                <a:spcPct val="125000"/>
              </a:lnSpc>
            </a:pPr>
            <a:r>
              <a:rPr lang="zh-CN" altLang="en-US" sz="1600" spc="28" dirty="0">
                <a:solidFill>
                  <a:schemeClr val="bg1">
                    <a:lumMod val="65000"/>
                  </a:schemeClr>
                </a:solidFill>
                <a:latin typeface="微软雅黑" panose="020B0503020204020204" pitchFamily="34" charset="-122"/>
                <a:ea typeface="微软雅黑" panose="020B0503020204020204" pitchFamily="34" charset="-122"/>
              </a:rPr>
              <a:t>软件的作用、发展、定义和特性</a:t>
            </a:r>
            <a:endParaRPr lang="zh-CN" altLang="en-US" sz="1600" spc="28" dirty="0">
              <a:solidFill>
                <a:schemeClr val="bg1">
                  <a:lumMod val="65000"/>
                </a:schemeClr>
              </a:solidFill>
              <a:latin typeface="微软雅黑" panose="020B0503020204020204" pitchFamily="34" charset="-122"/>
              <a:ea typeface="微软雅黑" panose="020B0503020204020204" pitchFamily="34" charset="-122"/>
            </a:endParaRPr>
          </a:p>
          <a:p>
            <a:pPr defTabSz="457200">
              <a:lnSpc>
                <a:spcPct val="125000"/>
              </a:lnSpc>
            </a:pPr>
            <a:r>
              <a:rPr lang="zh-CN" altLang="en-US" sz="1600" spc="28" dirty="0">
                <a:solidFill>
                  <a:schemeClr val="bg1">
                    <a:lumMod val="65000"/>
                  </a:schemeClr>
                </a:solidFill>
                <a:latin typeface="微软雅黑" panose="020B0503020204020204" pitchFamily="34" charset="-122"/>
                <a:ea typeface="微软雅黑" panose="020B0503020204020204" pitchFamily="34" charset="-122"/>
              </a:rPr>
              <a:t>软件危机和问题</a:t>
            </a:r>
            <a:endParaRPr lang="zh-CN" altLang="en-US" sz="1600" spc="28"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Object 209"/>
          <p:cNvSpPr txBox="1"/>
          <p:nvPr/>
        </p:nvSpPr>
        <p:spPr>
          <a:xfrm>
            <a:off x="4944595" y="949491"/>
            <a:ext cx="5469940"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01</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什么是软件</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8" name="Object 204"/>
          <p:cNvSpPr txBox="1"/>
          <p:nvPr/>
        </p:nvSpPr>
        <p:spPr>
          <a:xfrm>
            <a:off x="5749491" y="4169721"/>
            <a:ext cx="5204059" cy="1133800"/>
          </a:xfrm>
          <a:prstGeom prst="rect">
            <a:avLst/>
          </a:prstGeom>
        </p:spPr>
        <p:txBody>
          <a:bodyPr vert="horz" rtlCol="0" anchor="t" anchorCtr="0">
            <a:noAutofit/>
          </a:bodyPr>
          <a:lstStyle/>
          <a:p>
            <a:pPr defTabSz="457200">
              <a:lnSpc>
                <a:spcPct val="125000"/>
              </a:lnSpc>
            </a:pPr>
            <a:r>
              <a:rPr lang="zh-CN" altLang="en-US" sz="1600" spc="28" dirty="0">
                <a:solidFill>
                  <a:schemeClr val="bg1">
                    <a:lumMod val="65000"/>
                  </a:schemeClr>
                </a:solidFill>
                <a:latin typeface="微软雅黑" panose="020B0503020204020204" pitchFamily="34" charset="-122"/>
                <a:ea typeface="微软雅黑" panose="020B0503020204020204" pitchFamily="34" charset="-122"/>
              </a:rPr>
              <a:t>软件工程的概念和知识域</a:t>
            </a:r>
            <a:endParaRPr lang="zh-CN" altLang="en-US" sz="1600" spc="28" dirty="0">
              <a:solidFill>
                <a:schemeClr val="bg1">
                  <a:lumMod val="65000"/>
                </a:schemeClr>
              </a:solidFill>
              <a:latin typeface="微软雅黑" panose="020B0503020204020204" pitchFamily="34" charset="-122"/>
              <a:ea typeface="微软雅黑" panose="020B0503020204020204" pitchFamily="34" charset="-122"/>
            </a:endParaRPr>
          </a:p>
          <a:p>
            <a:pPr defTabSz="457200">
              <a:lnSpc>
                <a:spcPct val="125000"/>
              </a:lnSpc>
            </a:pPr>
            <a:r>
              <a:rPr lang="zh-CN" altLang="en-US" sz="1600" spc="28" dirty="0" smtClean="0">
                <a:solidFill>
                  <a:schemeClr val="bg1">
                    <a:lumMod val="65000"/>
                  </a:schemeClr>
                </a:solidFill>
                <a:latin typeface="微软雅黑" panose="020B0503020204020204" pitchFamily="34" charset="-122"/>
                <a:ea typeface="微软雅黑" panose="020B0503020204020204" pitchFamily="34" charset="-122"/>
              </a:rPr>
              <a:t>软件工程技术</a:t>
            </a:r>
            <a:endParaRPr lang="en-US" altLang="zh-CN" sz="1600" spc="28" dirty="0" smtClean="0">
              <a:solidFill>
                <a:schemeClr val="bg1">
                  <a:lumMod val="65000"/>
                </a:schemeClr>
              </a:solidFill>
              <a:latin typeface="微软雅黑" panose="020B0503020204020204" pitchFamily="34" charset="-122"/>
              <a:ea typeface="微软雅黑" panose="020B0503020204020204" pitchFamily="34" charset="-122"/>
            </a:endParaRPr>
          </a:p>
          <a:p>
            <a:pPr defTabSz="457200">
              <a:lnSpc>
                <a:spcPct val="125000"/>
              </a:lnSpc>
            </a:pPr>
            <a:r>
              <a:rPr lang="zh-CN" altLang="en-US" sz="1600" spc="28" dirty="0" smtClean="0">
                <a:solidFill>
                  <a:srgbClr val="EB7C1F"/>
                </a:solidFill>
                <a:latin typeface="微软雅黑" panose="020B0503020204020204" pitchFamily="34" charset="-122"/>
                <a:ea typeface="微软雅黑" panose="020B0503020204020204" pitchFamily="34" charset="-122"/>
              </a:rPr>
              <a:t>软件工程管理</a:t>
            </a:r>
            <a:endParaRPr lang="zh-CN" altLang="en-US" sz="1600" spc="28" dirty="0">
              <a:solidFill>
                <a:srgbClr val="EB7C1F"/>
              </a:solidFill>
              <a:latin typeface="微软雅黑" panose="020B0503020204020204" pitchFamily="34" charset="-122"/>
              <a:ea typeface="微软雅黑" panose="020B0503020204020204" pitchFamily="34" charset="-122"/>
            </a:endParaRPr>
          </a:p>
        </p:txBody>
      </p:sp>
      <p:sp>
        <p:nvSpPr>
          <p:cNvPr id="9" name="Object 205"/>
          <p:cNvSpPr txBox="1"/>
          <p:nvPr/>
        </p:nvSpPr>
        <p:spPr>
          <a:xfrm>
            <a:off x="4976345" y="3712521"/>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03</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12" name="AutoShape 4"/>
          <p:cNvSpPr>
            <a:spLocks noChangeArrowheads="1"/>
          </p:cNvSpPr>
          <p:nvPr/>
        </p:nvSpPr>
        <p:spPr bwMode="auto">
          <a:xfrm>
            <a:off x="4549308" y="3725436"/>
            <a:ext cx="395287" cy="431800"/>
          </a:xfrm>
          <a:prstGeom prst="sun">
            <a:avLst>
              <a:gd name="adj" fmla="val 25000"/>
            </a:avLst>
          </a:prstGeom>
          <a:solidFill>
            <a:srgbClr val="EB7C1F"/>
          </a:solidFill>
          <a:ln>
            <a:noFill/>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11" name="Object 205"/>
          <p:cNvSpPr txBox="1"/>
          <p:nvPr/>
        </p:nvSpPr>
        <p:spPr>
          <a:xfrm>
            <a:off x="4950946" y="5370050"/>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04</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smtClean="0">
                <a:solidFill>
                  <a:srgbClr val="000000"/>
                </a:solidFill>
                <a:latin typeface="微软雅黑" panose="020B0503020204020204" pitchFamily="34" charset="-122"/>
                <a:ea typeface="微软雅黑" panose="020B0503020204020204" pitchFamily="34" charset="-122"/>
              </a:rPr>
              <a:t>AI</a:t>
            </a:r>
            <a:r>
              <a:rPr lang="zh-CN" altLang="en-US" sz="3000" spc="300" dirty="0" smtClean="0">
                <a:solidFill>
                  <a:srgbClr val="000000"/>
                </a:solidFill>
                <a:latin typeface="微软雅黑" panose="020B0503020204020204" pitchFamily="34" charset="-122"/>
                <a:ea typeface="微软雅黑" panose="020B0503020204020204" pitchFamily="34" charset="-122"/>
              </a:rPr>
              <a:t>时代的软件工程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标题 1"/>
          <p:cNvSpPr>
            <a:spLocks noGrp="1"/>
          </p:cNvSpPr>
          <p:nvPr>
            <p:ph type="title"/>
          </p:nvPr>
        </p:nvSpPr>
        <p:spPr/>
        <p:txBody>
          <a:bodyPr/>
          <a:lstStyle/>
          <a:p>
            <a:r>
              <a:rPr lang="zh-CN" altLang="en-US" dirty="0" smtClean="0"/>
              <a:t>软件工程管理</a:t>
            </a:r>
            <a:endParaRPr lang="zh-CN" altLang="en-US" dirty="0" smtClean="0"/>
          </a:p>
        </p:txBody>
      </p:sp>
      <p:sp>
        <p:nvSpPr>
          <p:cNvPr id="3" name="内容占位符 2"/>
          <p:cNvSpPr>
            <a:spLocks noGrp="1"/>
          </p:cNvSpPr>
          <p:nvPr>
            <p:ph idx="1"/>
          </p:nvPr>
        </p:nvSpPr>
        <p:spPr/>
        <p:txBody>
          <a:bodyPr/>
          <a:lstStyle/>
          <a:p>
            <a:r>
              <a:rPr lang="zh-CN" altLang="en-US" dirty="0" smtClean="0"/>
              <a:t>项目管理的知识体系</a:t>
            </a:r>
            <a:r>
              <a:rPr lang="en-US" altLang="zh-CN" dirty="0" smtClean="0"/>
              <a:t>PMBOK</a:t>
            </a:r>
            <a:r>
              <a:rPr lang="zh-CN" altLang="en-US" dirty="0" smtClean="0"/>
              <a:t>（</a:t>
            </a:r>
            <a:r>
              <a:rPr lang="en-US" altLang="zh-CN" dirty="0" smtClean="0"/>
              <a:t>Project Management Body of Knowledge</a:t>
            </a:r>
            <a:r>
              <a:rPr lang="zh-CN" altLang="en-US" dirty="0" smtClean="0"/>
              <a:t>）</a:t>
            </a:r>
            <a:endParaRPr lang="en-US" altLang="zh-CN" dirty="0" smtClean="0"/>
          </a:p>
          <a:p>
            <a:r>
              <a:rPr lang="zh-CN" altLang="en-US" dirty="0" smtClean="0"/>
              <a:t>由美国项目管理学会（</a:t>
            </a:r>
            <a:r>
              <a:rPr lang="en-US" altLang="en-US" dirty="0" smtClean="0"/>
              <a:t>PMI</a:t>
            </a:r>
            <a:r>
              <a:rPr lang="zh-CN" altLang="en-US" dirty="0" smtClean="0"/>
              <a:t>）提出</a:t>
            </a:r>
            <a:endParaRPr lang="en-US" altLang="zh-CN" dirty="0" smtClean="0"/>
          </a:p>
          <a:p>
            <a:r>
              <a:rPr lang="en-US" altLang="zh-CN" dirty="0" smtClean="0"/>
              <a:t>1996</a:t>
            </a:r>
            <a:r>
              <a:rPr lang="zh-CN" altLang="en-US" dirty="0" smtClean="0"/>
              <a:t>年第</a:t>
            </a:r>
            <a:r>
              <a:rPr lang="en-US" altLang="zh-CN" dirty="0" smtClean="0"/>
              <a:t>1</a:t>
            </a:r>
            <a:r>
              <a:rPr lang="zh-CN" altLang="en-US" dirty="0" smtClean="0"/>
              <a:t>版，目前最新版本为</a:t>
            </a:r>
            <a:r>
              <a:rPr lang="en-US" altLang="zh-CN" dirty="0" smtClean="0"/>
              <a:t>2021</a:t>
            </a:r>
            <a:r>
              <a:rPr lang="zh-CN" altLang="en-US" dirty="0" smtClean="0"/>
              <a:t>年第</a:t>
            </a:r>
            <a:r>
              <a:rPr lang="en-US" altLang="zh-CN" dirty="0" smtClean="0"/>
              <a:t>7</a:t>
            </a:r>
            <a:r>
              <a:rPr lang="zh-CN" altLang="en-US" dirty="0" smtClean="0"/>
              <a:t>版</a:t>
            </a:r>
            <a:endParaRPr lang="en-US" altLang="zh-CN" dirty="0" smtClean="0"/>
          </a:p>
          <a:p>
            <a:r>
              <a:rPr lang="zh-CN" altLang="en-US" dirty="0" smtClean="0"/>
              <a:t>核心内容</a:t>
            </a:r>
            <a:endParaRPr lang="en-US" altLang="zh-CN" dirty="0" smtClean="0"/>
          </a:p>
          <a:p>
            <a:pPr lvl="1"/>
            <a:r>
              <a:rPr lang="zh-CN" altLang="en-US" dirty="0" smtClean="0"/>
              <a:t>十二大原则</a:t>
            </a:r>
            <a:endParaRPr lang="en-US" altLang="zh-CN" dirty="0" smtClean="0"/>
          </a:p>
          <a:p>
            <a:pPr lvl="1"/>
            <a:r>
              <a:rPr lang="zh-CN" altLang="en-US" dirty="0" smtClean="0"/>
              <a:t>八大绩效域</a:t>
            </a:r>
            <a:endParaRPr lang="en-US" altLang="zh-CN" dirty="0" smtClean="0"/>
          </a:p>
          <a:p>
            <a:r>
              <a:rPr lang="en-US" altLang="zh-CN" dirty="0" smtClean="0"/>
              <a:t>PMI</a:t>
            </a:r>
            <a:r>
              <a:rPr lang="zh-CN" altLang="en-US" dirty="0" smtClean="0"/>
              <a:t>项目管理专业人员资格认证</a:t>
            </a:r>
            <a:r>
              <a:rPr lang="en-US" altLang="zh-CN" dirty="0" smtClean="0"/>
              <a:t>PMP</a:t>
            </a:r>
            <a:endParaRPr lang="en-US" altLang="zh-CN" dirty="0" smtClean="0"/>
          </a:p>
          <a:p>
            <a:r>
              <a:rPr lang="en-US" altLang="zh-CN" dirty="0" smtClean="0"/>
              <a:t>ISO</a:t>
            </a:r>
            <a:r>
              <a:rPr lang="zh-CN" altLang="en-US" dirty="0" smtClean="0"/>
              <a:t>以</a:t>
            </a:r>
            <a:r>
              <a:rPr lang="en-US" altLang="zh-CN" dirty="0" smtClean="0"/>
              <a:t>PMBOK</a:t>
            </a:r>
            <a:r>
              <a:rPr lang="zh-CN" altLang="en-US" dirty="0" smtClean="0"/>
              <a:t>为框架制订了</a:t>
            </a:r>
            <a:r>
              <a:rPr lang="en-US" altLang="zh-CN" dirty="0" smtClean="0"/>
              <a:t> ISO10006</a:t>
            </a:r>
            <a:r>
              <a:rPr lang="zh-CN" altLang="en-US" dirty="0" smtClean="0"/>
              <a:t>标准</a:t>
            </a:r>
            <a:endParaRPr lang="en-US" altLang="zh-CN" dirty="0" smtClean="0"/>
          </a:p>
          <a:p>
            <a:endParaRPr lang="en-US" altLang="zh-CN" dirty="0" smtClean="0"/>
          </a:p>
          <a:p>
            <a:pPr lvl="1"/>
            <a:endParaRPr lang="en-US" altLang="zh-CN" dirty="0" smtClean="0"/>
          </a:p>
          <a:p>
            <a:endParaRPr lang="en-US" altLang="zh-CN" dirty="0" smtClean="0"/>
          </a:p>
          <a:p>
            <a:endParaRPr lang="en-US" altLang="zh-CN" dirty="0" smtClean="0"/>
          </a:p>
          <a:p>
            <a:endParaRPr lang="zh-CN" altLang="en-US" dirty="0"/>
          </a:p>
        </p:txBody>
      </p:sp>
      <p:sp>
        <p:nvSpPr>
          <p:cNvPr id="43" name="矩形 3"/>
          <p:cNvSpPr>
            <a:spLocks noChangeArrowheads="1"/>
          </p:cNvSpPr>
          <p:nvPr/>
        </p:nvSpPr>
        <p:spPr bwMode="auto">
          <a:xfrm>
            <a:off x="4511824" y="6093297"/>
            <a:ext cx="27162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000">
                <a:solidFill>
                  <a:schemeClr val="tx1"/>
                </a:solidFill>
                <a:latin typeface="Arial" panose="020B0604020202020204" pitchFamily="34" charset="0"/>
                <a:ea typeface="宋体" panose="02010600030101010101" pitchFamily="2" charset="-122"/>
              </a:defRPr>
            </a:lvl1pPr>
            <a:lvl2pPr marL="742950" indent="-285750">
              <a:defRPr sz="1000">
                <a:solidFill>
                  <a:schemeClr val="tx1"/>
                </a:solidFill>
                <a:latin typeface="Arial" panose="020B0604020202020204" pitchFamily="34" charset="0"/>
                <a:ea typeface="宋体" panose="02010600030101010101" pitchFamily="2" charset="-122"/>
              </a:defRPr>
            </a:lvl2pPr>
            <a:lvl3pPr marL="1143000" indent="-228600">
              <a:defRPr sz="1000">
                <a:solidFill>
                  <a:schemeClr val="tx1"/>
                </a:solidFill>
                <a:latin typeface="Arial" panose="020B0604020202020204" pitchFamily="34" charset="0"/>
                <a:ea typeface="宋体" panose="02010600030101010101" pitchFamily="2" charset="-122"/>
              </a:defRPr>
            </a:lvl3pPr>
            <a:lvl4pPr marL="1600200" indent="-228600">
              <a:defRPr sz="1000">
                <a:solidFill>
                  <a:schemeClr val="tx1"/>
                </a:solidFill>
                <a:latin typeface="Arial" panose="020B0604020202020204" pitchFamily="34" charset="0"/>
                <a:ea typeface="宋体" panose="02010600030101010101" pitchFamily="2" charset="-122"/>
              </a:defRPr>
            </a:lvl4pPr>
            <a:lvl5pPr marL="2057400" indent="-228600">
              <a:defRPr sz="1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1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1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1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1000">
                <a:solidFill>
                  <a:schemeClr val="tx1"/>
                </a:solidFill>
                <a:latin typeface="Arial" panose="020B0604020202020204" pitchFamily="34" charset="0"/>
                <a:ea typeface="宋体" panose="02010600030101010101" pitchFamily="2" charset="-122"/>
              </a:defRPr>
            </a:lvl9pPr>
          </a:lstStyle>
          <a:p>
            <a:r>
              <a:rPr lang="en-US" altLang="zh-CN" sz="2400" dirty="0">
                <a:solidFill>
                  <a:srgbClr val="EB7C1F"/>
                </a:solidFill>
              </a:rPr>
              <a:t>http://www.pmi.org</a:t>
            </a:r>
            <a:endParaRPr lang="zh-CN" altLang="en-US" sz="2400" dirty="0">
              <a:solidFill>
                <a:srgbClr val="EB7C1F"/>
              </a:solidFill>
            </a:endParaRPr>
          </a:p>
        </p:txBody>
      </p:sp>
      <p:grpSp>
        <p:nvGrpSpPr>
          <p:cNvPr id="18" name="Group 4"/>
          <p:cNvGrpSpPr/>
          <p:nvPr/>
        </p:nvGrpSpPr>
        <p:grpSpPr bwMode="auto">
          <a:xfrm>
            <a:off x="8527607" y="2687282"/>
            <a:ext cx="2896393" cy="2864671"/>
            <a:chOff x="114" y="663"/>
            <a:chExt cx="3265" cy="3266"/>
          </a:xfrm>
        </p:grpSpPr>
        <p:sp>
          <p:nvSpPr>
            <p:cNvPr id="19" name="Oval 5"/>
            <p:cNvSpPr>
              <a:spLocks noChangeArrowheads="1"/>
            </p:cNvSpPr>
            <p:nvPr/>
          </p:nvSpPr>
          <p:spPr bwMode="auto">
            <a:xfrm>
              <a:off x="114" y="663"/>
              <a:ext cx="3265" cy="3266"/>
            </a:xfrm>
            <a:prstGeom prst="ellipse">
              <a:avLst/>
            </a:prstGeom>
            <a:solidFill>
              <a:srgbClr val="CCFFFF"/>
            </a:solidFill>
            <a:ln w="9525">
              <a:solidFill>
                <a:srgbClr val="CCFFFF"/>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20" name="AutoShape 6"/>
            <p:cNvSpPr>
              <a:spLocks noChangeArrowheads="1"/>
            </p:cNvSpPr>
            <p:nvPr/>
          </p:nvSpPr>
          <p:spPr bwMode="auto">
            <a:xfrm>
              <a:off x="703" y="1298"/>
              <a:ext cx="2064" cy="1678"/>
            </a:xfrm>
            <a:prstGeom prst="triangle">
              <a:avLst>
                <a:gd name="adj" fmla="val 50000"/>
              </a:avLst>
            </a:prstGeom>
            <a:noFill/>
            <a:ln w="38100">
              <a:solidFill>
                <a:schemeClr val="accent1"/>
              </a:solidFill>
              <a:miter lim="800000"/>
            </a:ln>
            <a:extLst>
              <a:ext uri="{909E8E84-426E-40DD-AFC4-6F175D3DCCD1}">
                <a14:hiddenFill xmlns:a14="http://schemas.microsoft.com/office/drawing/2010/main">
                  <a:solidFill>
                    <a:srgbClr val="FFFFFF"/>
                  </a:solidFill>
                </a14:hiddenFill>
              </a:ext>
            </a:extLst>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21" name="Oval 7"/>
            <p:cNvSpPr>
              <a:spLocks noChangeArrowheads="1"/>
            </p:cNvSpPr>
            <p:nvPr/>
          </p:nvSpPr>
          <p:spPr bwMode="auto">
            <a:xfrm>
              <a:off x="476" y="2523"/>
              <a:ext cx="703" cy="657"/>
            </a:xfrm>
            <a:prstGeom prst="ellipse">
              <a:avLst/>
            </a:prstGeom>
            <a:solidFill>
              <a:srgbClr val="FFFFCC"/>
            </a:solidFill>
            <a:ln w="9525">
              <a:solidFill>
                <a:schemeClr val="accent1"/>
              </a:solidFill>
              <a:round/>
            </a:ln>
          </p:spPr>
          <p:txBody>
            <a:bodyPr wrap="none" lIns="107950" tIns="53975" rIns="107950" bIns="53975" anchor="ctr"/>
            <a:lstStyle/>
            <a:p>
              <a:pPr algn="ctr"/>
              <a:r>
                <a:rPr lang="zh-CN" altLang="en-US" b="1" dirty="0">
                  <a:latin typeface="+mn-ea"/>
                </a:rPr>
                <a:t>技术</a:t>
              </a:r>
              <a:endParaRPr lang="zh-CN" altLang="en-US" b="1" dirty="0">
                <a:latin typeface="+mn-ea"/>
              </a:endParaRPr>
            </a:p>
          </p:txBody>
        </p:sp>
        <p:sp>
          <p:nvSpPr>
            <p:cNvPr id="22" name="Oval 8"/>
            <p:cNvSpPr>
              <a:spLocks noChangeArrowheads="1"/>
            </p:cNvSpPr>
            <p:nvPr/>
          </p:nvSpPr>
          <p:spPr bwMode="auto">
            <a:xfrm>
              <a:off x="1338" y="890"/>
              <a:ext cx="703" cy="657"/>
            </a:xfrm>
            <a:prstGeom prst="ellipse">
              <a:avLst/>
            </a:prstGeom>
            <a:solidFill>
              <a:srgbClr val="FFFFCC"/>
            </a:solidFill>
            <a:ln w="9525">
              <a:solidFill>
                <a:schemeClr val="accent1"/>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algn="ctr"/>
              <a:r>
                <a:rPr lang="zh-CN" altLang="en-US" sz="1800" b="1">
                  <a:latin typeface="+mn-ea"/>
                </a:rPr>
                <a:t>人</a:t>
              </a:r>
              <a:endParaRPr lang="zh-CN" altLang="en-US" sz="1800" b="1">
                <a:latin typeface="+mn-ea"/>
              </a:endParaRPr>
            </a:p>
          </p:txBody>
        </p:sp>
        <p:sp>
          <p:nvSpPr>
            <p:cNvPr id="23" name="Oval 9"/>
            <p:cNvSpPr>
              <a:spLocks noChangeArrowheads="1"/>
            </p:cNvSpPr>
            <p:nvPr/>
          </p:nvSpPr>
          <p:spPr bwMode="auto">
            <a:xfrm>
              <a:off x="2336" y="2523"/>
              <a:ext cx="703" cy="657"/>
            </a:xfrm>
            <a:prstGeom prst="ellipse">
              <a:avLst/>
            </a:prstGeom>
            <a:solidFill>
              <a:schemeClr val="accent4">
                <a:lumMod val="40000"/>
                <a:lumOff val="60000"/>
              </a:schemeClr>
            </a:solidFill>
            <a:ln w="12700">
              <a:solidFill>
                <a:schemeClr val="accent1"/>
              </a:solidFill>
              <a:round/>
            </a:ln>
          </p:spPr>
          <p:txBody>
            <a:bodyPr wrap="none" lIns="107950" tIns="53975" rIns="107950" bIns="53975" anchor="ctr"/>
            <a:lstStyle/>
            <a:p>
              <a:pPr algn="ctr"/>
              <a:r>
                <a:rPr lang="zh-CN" altLang="en-US" b="1" dirty="0">
                  <a:latin typeface="+mn-ea"/>
                </a:rPr>
                <a:t>管理</a:t>
              </a:r>
              <a:endParaRPr lang="zh-CN" altLang="en-US" b="1" dirty="0">
                <a:latin typeface="+mn-ea"/>
              </a:endParaRPr>
            </a:p>
          </p:txBody>
        </p:sp>
        <p:sp>
          <p:nvSpPr>
            <p:cNvPr id="24" name="Text Box 10"/>
            <p:cNvSpPr txBox="1">
              <a:spLocks noChangeArrowheads="1"/>
            </p:cNvSpPr>
            <p:nvPr/>
          </p:nvSpPr>
          <p:spPr bwMode="auto">
            <a:xfrm>
              <a:off x="1357" y="3361"/>
              <a:ext cx="979" cy="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1800" b="1" dirty="0">
                  <a:latin typeface="+mn-ea"/>
                </a:rPr>
                <a:t>过程</a:t>
              </a:r>
              <a:endParaRPr lang="zh-CN" altLang="en-US" sz="1800" b="1" dirty="0">
                <a:latin typeface="+mn-ea"/>
              </a:endParaRPr>
            </a:p>
          </p:txBody>
        </p:sp>
      </p:grpSp>
      <p:sp>
        <p:nvSpPr>
          <p:cNvPr id="8" name="灯片编号占位符 7"/>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mtClean="0"/>
              <a:t>PMBOK</a:t>
            </a:r>
            <a:r>
              <a:rPr lang="zh-CN" altLang="en-US" smtClean="0"/>
              <a:t>的项目交付十二大原则</a:t>
            </a:r>
            <a:endParaRPr lang="zh-CN" altLang="en-US" dirty="0"/>
          </a:p>
        </p:txBody>
      </p:sp>
      <p:sp>
        <p:nvSpPr>
          <p:cNvPr id="6" name="灯片编号占位符 5"/>
          <p:cNvSpPr>
            <a:spLocks noGrp="1"/>
          </p:cNvSpPr>
          <p:nvPr>
            <p:ph type="sldNum" sz="quarter" idx="4"/>
          </p:nvPr>
        </p:nvSpPr>
        <p:spPr/>
        <p:txBody>
          <a:bodyPr/>
          <a:lstStyle/>
          <a:p>
            <a:fld id="{548644C6-89F0-466C-949F-E70AD72679A8}" type="slidenum">
              <a:rPr lang="zh-CN" altLang="en-US" smtClean="0"/>
            </a:fld>
            <a:endParaRPr lang="zh-CN" altLang="en-US"/>
          </a:p>
        </p:txBody>
      </p:sp>
      <p:pic>
        <p:nvPicPr>
          <p:cNvPr id="8" name="图片 7"/>
          <p:cNvPicPr>
            <a:picLocks noChangeAspect="1"/>
          </p:cNvPicPr>
          <p:nvPr/>
        </p:nvPicPr>
        <p:blipFill>
          <a:blip r:embed="rId1"/>
          <a:stretch>
            <a:fillRect/>
          </a:stretch>
        </p:blipFill>
        <p:spPr>
          <a:xfrm>
            <a:off x="1115700" y="1745460"/>
            <a:ext cx="9802091" cy="4839491"/>
          </a:xfrm>
          <a:prstGeom prst="rect">
            <a:avLst/>
          </a:prstGeom>
        </p:spPr>
      </p:pic>
      <p:sp>
        <p:nvSpPr>
          <p:cNvPr id="9" name="文本框 8"/>
          <p:cNvSpPr txBox="1"/>
          <p:nvPr/>
        </p:nvSpPr>
        <p:spPr>
          <a:xfrm>
            <a:off x="3377046" y="1567837"/>
            <a:ext cx="748923" cy="769441"/>
          </a:xfrm>
          <a:prstGeom prst="rect">
            <a:avLst/>
          </a:prstGeom>
          <a:noFill/>
        </p:spPr>
        <p:txBody>
          <a:bodyPr wrap="none" rtlCol="0">
            <a:spAutoFit/>
          </a:bodyPr>
          <a:lstStyle/>
          <a:p>
            <a:r>
              <a:rPr lang="zh-CN" altLang="en-US" sz="4400" b="1" dirty="0" smtClean="0">
                <a:solidFill>
                  <a:srgbClr val="EB7C11"/>
                </a:solidFill>
              </a:rPr>
              <a:t>人</a:t>
            </a:r>
            <a:endParaRPr lang="zh-CN" altLang="en-US" sz="4400" b="1" dirty="0">
              <a:solidFill>
                <a:srgbClr val="EB7C11"/>
              </a:solidFill>
            </a:endParaRPr>
          </a:p>
        </p:txBody>
      </p:sp>
      <p:sp>
        <p:nvSpPr>
          <p:cNvPr id="10" name="文本框 9"/>
          <p:cNvSpPr txBox="1"/>
          <p:nvPr/>
        </p:nvSpPr>
        <p:spPr>
          <a:xfrm>
            <a:off x="741238" y="3612572"/>
            <a:ext cx="1313180" cy="769441"/>
          </a:xfrm>
          <a:prstGeom prst="rect">
            <a:avLst/>
          </a:prstGeom>
          <a:noFill/>
        </p:spPr>
        <p:txBody>
          <a:bodyPr wrap="none" rtlCol="0">
            <a:spAutoFit/>
          </a:bodyPr>
          <a:lstStyle/>
          <a:p>
            <a:r>
              <a:rPr lang="zh-CN" altLang="en-US" sz="4400" b="1" dirty="0" smtClean="0">
                <a:solidFill>
                  <a:srgbClr val="00B050"/>
                </a:solidFill>
              </a:rPr>
              <a:t>过程</a:t>
            </a:r>
            <a:endParaRPr lang="zh-CN" altLang="en-US" sz="4400" b="1" dirty="0">
              <a:solidFill>
                <a:srgbClr val="00B050"/>
              </a:solidFill>
            </a:endParaRPr>
          </a:p>
        </p:txBody>
      </p:sp>
      <p:sp>
        <p:nvSpPr>
          <p:cNvPr id="11" name="文本框 10"/>
          <p:cNvSpPr txBox="1"/>
          <p:nvPr/>
        </p:nvSpPr>
        <p:spPr>
          <a:xfrm>
            <a:off x="10440822" y="3441930"/>
            <a:ext cx="1313180" cy="1446550"/>
          </a:xfrm>
          <a:prstGeom prst="rect">
            <a:avLst/>
          </a:prstGeom>
          <a:noFill/>
        </p:spPr>
        <p:txBody>
          <a:bodyPr wrap="none" rtlCol="0">
            <a:spAutoFit/>
          </a:bodyPr>
          <a:lstStyle/>
          <a:p>
            <a:r>
              <a:rPr lang="zh-CN" altLang="en-US" sz="4400" b="1" dirty="0" smtClean="0">
                <a:solidFill>
                  <a:schemeClr val="accent3">
                    <a:lumMod val="60000"/>
                    <a:lumOff val="40000"/>
                  </a:schemeClr>
                </a:solidFill>
              </a:rPr>
              <a:t>商业</a:t>
            </a:r>
            <a:endParaRPr lang="en-US" altLang="zh-CN" sz="4400" b="1" dirty="0" smtClean="0">
              <a:solidFill>
                <a:schemeClr val="accent3">
                  <a:lumMod val="60000"/>
                  <a:lumOff val="40000"/>
                </a:schemeClr>
              </a:solidFill>
            </a:endParaRPr>
          </a:p>
          <a:p>
            <a:r>
              <a:rPr lang="zh-CN" altLang="en-US" sz="4400" b="1" dirty="0" smtClean="0">
                <a:solidFill>
                  <a:schemeClr val="accent3">
                    <a:lumMod val="60000"/>
                    <a:lumOff val="40000"/>
                  </a:schemeClr>
                </a:solidFill>
              </a:rPr>
              <a:t>环境</a:t>
            </a:r>
            <a:endParaRPr lang="zh-CN" altLang="en-US" sz="4400" b="1" dirty="0">
              <a:solidFill>
                <a:schemeClr val="accent3">
                  <a:lumMod val="60000"/>
                  <a:lumOff val="40000"/>
                </a:scheme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altLang="zh-CN" dirty="0" smtClean="0"/>
              <a:t>PMBOK</a:t>
            </a:r>
            <a:r>
              <a:rPr lang="zh-CN" altLang="en-US" dirty="0"/>
              <a:t>的八大绩效域</a:t>
            </a:r>
            <a:endParaRPr lang="zh-CN" altLang="en-US" dirty="0" smtClean="0"/>
          </a:p>
        </p:txBody>
      </p:sp>
      <p:sp>
        <p:nvSpPr>
          <p:cNvPr id="3" name="矩形 2"/>
          <p:cNvSpPr/>
          <p:nvPr/>
        </p:nvSpPr>
        <p:spPr bwMode="auto">
          <a:xfrm>
            <a:off x="2294434" y="1614711"/>
            <a:ext cx="7488832" cy="504057"/>
          </a:xfrm>
          <a:prstGeom prst="rect">
            <a:avLst/>
          </a:prstGeom>
          <a:solidFill>
            <a:srgbClr val="CCFFCC"/>
          </a:solidFill>
          <a:ln w="9525" cap="flat" cmpd="sng" algn="ctr">
            <a:solidFill>
              <a:schemeClr val="bg2"/>
            </a:solidFill>
            <a:prstDash val="solid"/>
            <a:round/>
            <a:headEnd type="none" w="med" len="med"/>
            <a:tailEnd type="none" w="med" len="med"/>
          </a:ln>
          <a:effectLst/>
        </p:spPr>
        <p:txBody>
          <a:bodyPr vert="horz" wrap="square" lIns="107950" tIns="53975" rIns="107950" bIns="53975" numCol="1" rtlCol="0" anchor="t" anchorCtr="0" compatLnSpc="1"/>
          <a:lstStyle/>
          <a:p>
            <a:pPr algn="ctr" eaLnBrk="0" fontAlgn="base" hangingPunct="0">
              <a:spcBef>
                <a:spcPct val="0"/>
              </a:spcBef>
              <a:spcAft>
                <a:spcPct val="0"/>
              </a:spcAft>
            </a:pPr>
            <a:r>
              <a:rPr lang="zh-CN" altLang="en-US" sz="2400" dirty="0">
                <a:latin typeface="+mj-ea"/>
                <a:ea typeface="+mj-ea"/>
              </a:rPr>
              <a:t>干系人</a:t>
            </a:r>
            <a:endParaRPr lang="zh-CN" altLang="en-US" sz="2400" dirty="0">
              <a:latin typeface="+mj-ea"/>
              <a:ea typeface="+mj-ea"/>
            </a:endParaRPr>
          </a:p>
        </p:txBody>
      </p:sp>
      <p:sp>
        <p:nvSpPr>
          <p:cNvPr id="7" name="矩形 6"/>
          <p:cNvSpPr/>
          <p:nvPr/>
        </p:nvSpPr>
        <p:spPr bwMode="auto">
          <a:xfrm>
            <a:off x="2296254" y="2515283"/>
            <a:ext cx="7485195" cy="404965"/>
          </a:xfrm>
          <a:prstGeom prst="rect">
            <a:avLst/>
          </a:prstGeom>
          <a:solidFill>
            <a:srgbClr val="00FF99"/>
          </a:solidFill>
          <a:ln w="9525" cap="flat" cmpd="sng" algn="ctr">
            <a:solidFill>
              <a:schemeClr val="bg2"/>
            </a:solidFill>
            <a:prstDash val="solid"/>
            <a:round/>
            <a:headEnd type="none" w="med" len="med"/>
            <a:tailEnd type="none" w="med" len="med"/>
          </a:ln>
          <a:effectLst/>
        </p:spPr>
        <p:txBody>
          <a:bodyPr vert="horz" wrap="square" lIns="107950" tIns="53975" rIns="107950" bIns="53975" numCol="1" rtlCol="0" anchor="t" anchorCtr="0" compatLnSpc="1"/>
          <a:lstStyle/>
          <a:p>
            <a:pPr algn="ctr" eaLnBrk="0" fontAlgn="base" hangingPunct="0">
              <a:spcBef>
                <a:spcPct val="0"/>
              </a:spcBef>
              <a:spcAft>
                <a:spcPct val="0"/>
              </a:spcAft>
            </a:pPr>
            <a:r>
              <a:rPr lang="zh-CN" altLang="en-US" sz="2400" dirty="0">
                <a:latin typeface="+mj-ea"/>
                <a:ea typeface="+mj-ea"/>
              </a:rPr>
              <a:t>团队</a:t>
            </a:r>
            <a:endParaRPr lang="zh-CN" altLang="en-US" sz="2400" dirty="0">
              <a:latin typeface="+mj-ea"/>
              <a:ea typeface="+mj-ea"/>
            </a:endParaRPr>
          </a:p>
        </p:txBody>
      </p:sp>
      <p:sp>
        <p:nvSpPr>
          <p:cNvPr id="8" name="矩形 7"/>
          <p:cNvSpPr/>
          <p:nvPr/>
        </p:nvSpPr>
        <p:spPr bwMode="auto">
          <a:xfrm>
            <a:off x="2547372" y="3560822"/>
            <a:ext cx="1440160" cy="790194"/>
          </a:xfrm>
          <a:prstGeom prst="rect">
            <a:avLst/>
          </a:prstGeom>
          <a:solidFill>
            <a:schemeClr val="accent4">
              <a:lumMod val="20000"/>
              <a:lumOff val="80000"/>
            </a:schemeClr>
          </a:solidFill>
          <a:ln w="9525" cap="flat" cmpd="sng" algn="ctr">
            <a:solidFill>
              <a:schemeClr val="bg2"/>
            </a:solidFill>
            <a:prstDash val="solid"/>
            <a:round/>
            <a:headEnd type="none" w="med" len="med"/>
            <a:tailEnd type="none" w="med" len="med"/>
          </a:ln>
          <a:effectLst/>
        </p:spPr>
        <p:txBody>
          <a:bodyPr vert="horz" wrap="square" lIns="107950" tIns="53975" rIns="107950" bIns="53975" numCol="1" rtlCol="0" anchor="ctr" anchorCtr="0" compatLnSpc="1"/>
          <a:lstStyle/>
          <a:p>
            <a:pPr algn="ctr" eaLnBrk="0" fontAlgn="base" hangingPunct="0">
              <a:spcBef>
                <a:spcPct val="0"/>
              </a:spcBef>
              <a:spcAft>
                <a:spcPct val="0"/>
              </a:spcAft>
            </a:pPr>
            <a:r>
              <a:rPr lang="zh-CN" altLang="en-US" sz="2400" dirty="0">
                <a:latin typeface="+mj-ea"/>
                <a:ea typeface="+mj-ea"/>
              </a:rPr>
              <a:t>规划</a:t>
            </a:r>
            <a:endParaRPr lang="zh-CN" altLang="en-US" sz="2400" dirty="0">
              <a:latin typeface="+mj-ea"/>
              <a:ea typeface="+mj-ea"/>
            </a:endParaRPr>
          </a:p>
        </p:txBody>
      </p:sp>
      <p:sp>
        <p:nvSpPr>
          <p:cNvPr id="9" name="矩形 8"/>
          <p:cNvSpPr/>
          <p:nvPr/>
        </p:nvSpPr>
        <p:spPr bwMode="auto">
          <a:xfrm>
            <a:off x="4419580" y="3577752"/>
            <a:ext cx="1440160" cy="773265"/>
          </a:xfrm>
          <a:prstGeom prst="rect">
            <a:avLst/>
          </a:prstGeom>
          <a:solidFill>
            <a:schemeClr val="accent4">
              <a:lumMod val="20000"/>
              <a:lumOff val="80000"/>
            </a:schemeClr>
          </a:solidFill>
          <a:ln w="9525" cap="flat" cmpd="sng" algn="ctr">
            <a:solidFill>
              <a:schemeClr val="bg2"/>
            </a:solidFill>
            <a:prstDash val="solid"/>
            <a:round/>
            <a:headEnd type="none" w="med" len="med"/>
            <a:tailEnd type="none" w="med" len="med"/>
          </a:ln>
          <a:effectLst/>
        </p:spPr>
        <p:txBody>
          <a:bodyPr vert="horz" wrap="square" lIns="107950" tIns="53975" rIns="107950" bIns="53975" numCol="1" rtlCol="0" anchor="ctr" anchorCtr="0" compatLnSpc="1"/>
          <a:lstStyle/>
          <a:p>
            <a:pPr algn="ctr" eaLnBrk="0" fontAlgn="base" hangingPunct="0">
              <a:spcBef>
                <a:spcPct val="0"/>
              </a:spcBef>
              <a:spcAft>
                <a:spcPct val="0"/>
              </a:spcAft>
            </a:pPr>
            <a:r>
              <a:rPr lang="zh-CN" altLang="en-US" sz="2400" dirty="0">
                <a:latin typeface="+mj-ea"/>
                <a:ea typeface="+mj-ea"/>
              </a:rPr>
              <a:t>项目工作</a:t>
            </a:r>
            <a:endParaRPr lang="zh-CN" altLang="en-US" sz="2400" dirty="0">
              <a:latin typeface="+mj-ea"/>
              <a:ea typeface="+mj-ea"/>
            </a:endParaRPr>
          </a:p>
        </p:txBody>
      </p:sp>
      <p:sp>
        <p:nvSpPr>
          <p:cNvPr id="10" name="矩形 9"/>
          <p:cNvSpPr/>
          <p:nvPr/>
        </p:nvSpPr>
        <p:spPr bwMode="auto">
          <a:xfrm>
            <a:off x="6292397" y="3607422"/>
            <a:ext cx="1440160" cy="773265"/>
          </a:xfrm>
          <a:prstGeom prst="rect">
            <a:avLst/>
          </a:prstGeom>
          <a:solidFill>
            <a:schemeClr val="accent4">
              <a:lumMod val="20000"/>
              <a:lumOff val="80000"/>
            </a:schemeClr>
          </a:solidFill>
          <a:ln w="9525" cap="flat" cmpd="sng" algn="ctr">
            <a:solidFill>
              <a:schemeClr val="bg2"/>
            </a:solidFill>
            <a:prstDash val="solid"/>
            <a:round/>
            <a:headEnd type="none" w="med" len="med"/>
            <a:tailEnd type="none" w="med" len="med"/>
          </a:ln>
          <a:effectLst/>
        </p:spPr>
        <p:txBody>
          <a:bodyPr vert="horz" wrap="square" lIns="107950" tIns="53975" rIns="107950" bIns="53975" numCol="1" rtlCol="0" anchor="ctr" anchorCtr="0" compatLnSpc="1"/>
          <a:lstStyle/>
          <a:p>
            <a:pPr algn="ctr" eaLnBrk="0" fontAlgn="base" hangingPunct="0">
              <a:spcBef>
                <a:spcPct val="0"/>
              </a:spcBef>
              <a:spcAft>
                <a:spcPct val="0"/>
              </a:spcAft>
            </a:pPr>
            <a:r>
              <a:rPr lang="zh-CN" altLang="en-US" sz="2400" dirty="0">
                <a:latin typeface="+mj-ea"/>
                <a:ea typeface="+mj-ea"/>
              </a:rPr>
              <a:t>测量</a:t>
            </a:r>
            <a:endParaRPr lang="zh-CN" altLang="en-US" sz="2400" dirty="0">
              <a:latin typeface="+mj-ea"/>
              <a:ea typeface="+mj-ea"/>
            </a:endParaRPr>
          </a:p>
        </p:txBody>
      </p:sp>
      <p:sp>
        <p:nvSpPr>
          <p:cNvPr id="11" name="矩形 10"/>
          <p:cNvSpPr/>
          <p:nvPr/>
        </p:nvSpPr>
        <p:spPr bwMode="auto">
          <a:xfrm>
            <a:off x="8163996" y="3569287"/>
            <a:ext cx="1440160" cy="773265"/>
          </a:xfrm>
          <a:prstGeom prst="rect">
            <a:avLst/>
          </a:prstGeom>
          <a:solidFill>
            <a:schemeClr val="accent4">
              <a:lumMod val="20000"/>
              <a:lumOff val="80000"/>
            </a:schemeClr>
          </a:solidFill>
          <a:ln w="9525" cap="flat" cmpd="sng" algn="ctr">
            <a:solidFill>
              <a:schemeClr val="bg2"/>
            </a:solidFill>
            <a:prstDash val="solid"/>
            <a:round/>
            <a:headEnd type="none" w="med" len="med"/>
            <a:tailEnd type="none" w="med" len="med"/>
          </a:ln>
          <a:effectLst/>
        </p:spPr>
        <p:txBody>
          <a:bodyPr vert="horz" wrap="square" lIns="107950" tIns="53975" rIns="107950" bIns="53975" numCol="1" rtlCol="0" anchor="ctr" anchorCtr="0" compatLnSpc="1"/>
          <a:lstStyle/>
          <a:p>
            <a:pPr algn="ctr" eaLnBrk="0" fontAlgn="base" hangingPunct="0">
              <a:spcBef>
                <a:spcPct val="0"/>
              </a:spcBef>
              <a:spcAft>
                <a:spcPct val="0"/>
              </a:spcAft>
            </a:pPr>
            <a:r>
              <a:rPr lang="zh-CN" altLang="en-US" sz="2400" dirty="0">
                <a:latin typeface="+mj-ea"/>
                <a:ea typeface="+mj-ea"/>
              </a:rPr>
              <a:t>交付</a:t>
            </a:r>
            <a:endParaRPr lang="zh-CN" altLang="en-US" sz="2400" dirty="0">
              <a:latin typeface="+mj-ea"/>
              <a:ea typeface="+mj-ea"/>
            </a:endParaRPr>
          </a:p>
        </p:txBody>
      </p:sp>
      <p:sp>
        <p:nvSpPr>
          <p:cNvPr id="4" name="下箭头 3"/>
          <p:cNvSpPr/>
          <p:nvPr/>
        </p:nvSpPr>
        <p:spPr bwMode="auto">
          <a:xfrm>
            <a:off x="5858850" y="2118768"/>
            <a:ext cx="360000" cy="396515"/>
          </a:xfrm>
          <a:prstGeom prst="downArrow">
            <a:avLst/>
          </a:prstGeom>
          <a:solidFill>
            <a:schemeClr val="bg2"/>
          </a:solidFill>
          <a:ln w="19050" cap="flat" cmpd="sng" algn="ctr">
            <a:solidFill>
              <a:schemeClr val="tx1"/>
            </a:solidFill>
            <a:prstDash val="solid"/>
            <a:round/>
            <a:headEnd type="none" w="med" len="med"/>
            <a:tailEnd type="none" w="med" len="med"/>
          </a:ln>
          <a:effectLst/>
        </p:spPr>
        <p:txBody>
          <a:bodyPr vert="horz" wrap="square" lIns="107950" tIns="53975" rIns="107950" bIns="53975" numCol="1" rtlCol="0" anchor="t" anchorCtr="0" compatLnSpc="1"/>
          <a:lstStyle/>
          <a:p>
            <a:pPr eaLnBrk="0" fontAlgn="base" hangingPunct="0">
              <a:spcBef>
                <a:spcPct val="0"/>
              </a:spcBef>
              <a:spcAft>
                <a:spcPct val="0"/>
              </a:spcAft>
            </a:pPr>
            <a:endParaRPr lang="zh-CN" altLang="en-US" sz="3600">
              <a:latin typeface="Arial" panose="020B0604020202020204" pitchFamily="34" charset="0"/>
            </a:endParaRPr>
          </a:p>
        </p:txBody>
      </p:sp>
      <p:sp>
        <p:nvSpPr>
          <p:cNvPr id="6" name="右箭头 5"/>
          <p:cNvSpPr/>
          <p:nvPr/>
        </p:nvSpPr>
        <p:spPr bwMode="auto">
          <a:xfrm>
            <a:off x="3987532" y="3775918"/>
            <a:ext cx="396000" cy="360000"/>
          </a:xfrm>
          <a:prstGeom prst="rightArrow">
            <a:avLst/>
          </a:prstGeom>
          <a:solidFill>
            <a:schemeClr val="bg2"/>
          </a:solidFill>
          <a:ln w="19050" cap="flat" cmpd="sng" algn="ctr">
            <a:solidFill>
              <a:schemeClr val="tx1"/>
            </a:solidFill>
            <a:prstDash val="solid"/>
            <a:round/>
            <a:headEnd type="none" w="med" len="med"/>
            <a:tailEnd type="none" w="med" len="med"/>
          </a:ln>
          <a:effectLst/>
        </p:spPr>
        <p:txBody>
          <a:bodyPr vert="horz" wrap="square" lIns="107950" tIns="53975" rIns="107950" bIns="53975" numCol="1" rtlCol="0" anchor="t" anchorCtr="0" compatLnSpc="1"/>
          <a:lstStyle/>
          <a:p>
            <a:endParaRPr lang="zh-CN" altLang="en-US">
              <a:latin typeface="Arial" panose="020B0604020202020204" pitchFamily="34" charset="0"/>
            </a:endParaRPr>
          </a:p>
        </p:txBody>
      </p:sp>
      <p:sp>
        <p:nvSpPr>
          <p:cNvPr id="15" name="右箭头 14"/>
          <p:cNvSpPr/>
          <p:nvPr/>
        </p:nvSpPr>
        <p:spPr bwMode="auto">
          <a:xfrm>
            <a:off x="7731948" y="3770408"/>
            <a:ext cx="396000" cy="360000"/>
          </a:xfrm>
          <a:prstGeom prst="rightArrow">
            <a:avLst/>
          </a:prstGeom>
          <a:solidFill>
            <a:schemeClr val="bg2"/>
          </a:solidFill>
          <a:ln w="19050" cap="flat" cmpd="sng" algn="ctr">
            <a:solidFill>
              <a:schemeClr val="tx1"/>
            </a:solidFill>
            <a:prstDash val="solid"/>
            <a:round/>
            <a:headEnd type="none" w="med" len="med"/>
            <a:tailEnd type="none" w="med" len="med"/>
          </a:ln>
          <a:effectLst/>
        </p:spPr>
        <p:txBody>
          <a:bodyPr vert="horz" wrap="square" lIns="107950" tIns="53975" rIns="107950" bIns="53975" numCol="1" rtlCol="0" anchor="t" anchorCtr="0" compatLnSpc="1"/>
          <a:lstStyle/>
          <a:p>
            <a:endParaRPr lang="zh-CN" altLang="en-US">
              <a:latin typeface="Arial" panose="020B0604020202020204" pitchFamily="34" charset="0"/>
            </a:endParaRPr>
          </a:p>
        </p:txBody>
      </p:sp>
      <p:sp>
        <p:nvSpPr>
          <p:cNvPr id="16" name="右箭头 15"/>
          <p:cNvSpPr/>
          <p:nvPr/>
        </p:nvSpPr>
        <p:spPr bwMode="auto">
          <a:xfrm>
            <a:off x="5859740" y="3784383"/>
            <a:ext cx="396000" cy="360000"/>
          </a:xfrm>
          <a:prstGeom prst="rightArrow">
            <a:avLst/>
          </a:prstGeom>
          <a:solidFill>
            <a:schemeClr val="bg2"/>
          </a:solidFill>
          <a:ln w="19050" cap="flat" cmpd="sng" algn="ctr">
            <a:solidFill>
              <a:schemeClr val="tx1"/>
            </a:solidFill>
            <a:prstDash val="solid"/>
            <a:round/>
            <a:headEnd type="none" w="med" len="med"/>
            <a:tailEnd type="none" w="med" len="med"/>
          </a:ln>
          <a:effectLst/>
        </p:spPr>
        <p:txBody>
          <a:bodyPr vert="horz" wrap="square" lIns="107950" tIns="53975" rIns="107950" bIns="53975" numCol="1" rtlCol="0" anchor="t" anchorCtr="0" compatLnSpc="1"/>
          <a:lstStyle/>
          <a:p>
            <a:endParaRPr lang="zh-CN" altLang="en-US">
              <a:latin typeface="Arial" panose="020B0604020202020204" pitchFamily="34" charset="0"/>
            </a:endParaRPr>
          </a:p>
        </p:txBody>
      </p:sp>
      <p:sp>
        <p:nvSpPr>
          <p:cNvPr id="12" name="圆角矩形 11"/>
          <p:cNvSpPr/>
          <p:nvPr/>
        </p:nvSpPr>
        <p:spPr bwMode="auto">
          <a:xfrm>
            <a:off x="2294434" y="3414911"/>
            <a:ext cx="7488832" cy="1224136"/>
          </a:xfrm>
          <a:prstGeom prst="roundRect">
            <a:avLst/>
          </a:prstGeom>
          <a:noFill/>
          <a:ln w="19050" cap="flat" cmpd="sng" algn="ctr">
            <a:solidFill>
              <a:schemeClr val="accent1"/>
            </a:solidFill>
            <a:prstDash val="dash"/>
            <a:round/>
            <a:headEnd type="none" w="med" len="med"/>
            <a:tailEnd type="none" w="med" len="med"/>
          </a:ln>
          <a:effectLst/>
        </p:spPr>
        <p:txBody>
          <a:bodyPr vert="horz" wrap="square" lIns="107950" tIns="53975" rIns="107950" bIns="53975" numCol="1" rtlCol="0" anchor="t" anchorCtr="0" compatLnSpc="1"/>
          <a:lstStyle/>
          <a:p>
            <a:pPr eaLnBrk="0" fontAlgn="base" hangingPunct="0">
              <a:spcBef>
                <a:spcPct val="0"/>
              </a:spcBef>
              <a:spcAft>
                <a:spcPct val="0"/>
              </a:spcAft>
            </a:pPr>
            <a:endParaRPr lang="zh-CN" altLang="en-US" sz="3600">
              <a:latin typeface="Arial" panose="020B0604020202020204" pitchFamily="34" charset="0"/>
            </a:endParaRPr>
          </a:p>
        </p:txBody>
      </p:sp>
      <p:sp>
        <p:nvSpPr>
          <p:cNvPr id="18" name="下箭头 17"/>
          <p:cNvSpPr/>
          <p:nvPr/>
        </p:nvSpPr>
        <p:spPr bwMode="auto">
          <a:xfrm>
            <a:off x="5858850" y="2910856"/>
            <a:ext cx="360000" cy="396515"/>
          </a:xfrm>
          <a:prstGeom prst="downArrow">
            <a:avLst/>
          </a:prstGeom>
          <a:solidFill>
            <a:schemeClr val="bg2"/>
          </a:solidFill>
          <a:ln w="19050" cap="flat" cmpd="sng" algn="ctr">
            <a:solidFill>
              <a:schemeClr val="tx1"/>
            </a:solidFill>
            <a:prstDash val="solid"/>
            <a:round/>
            <a:headEnd type="none" w="med" len="med"/>
            <a:tailEnd type="none" w="med" len="med"/>
          </a:ln>
          <a:effectLst/>
        </p:spPr>
        <p:txBody>
          <a:bodyPr vert="horz" wrap="square" lIns="107950" tIns="53975" rIns="107950" bIns="53975" numCol="1" rtlCol="0" anchor="t" anchorCtr="0" compatLnSpc="1"/>
          <a:lstStyle/>
          <a:p>
            <a:endParaRPr lang="zh-CN" altLang="en-US">
              <a:latin typeface="Arial" panose="020B0604020202020204" pitchFamily="34" charset="0"/>
            </a:endParaRPr>
          </a:p>
        </p:txBody>
      </p:sp>
      <p:sp>
        <p:nvSpPr>
          <p:cNvPr id="19" name="矩形 18"/>
          <p:cNvSpPr/>
          <p:nvPr/>
        </p:nvSpPr>
        <p:spPr bwMode="auto">
          <a:xfrm>
            <a:off x="2294434" y="5075355"/>
            <a:ext cx="7488832" cy="504057"/>
          </a:xfrm>
          <a:prstGeom prst="rect">
            <a:avLst/>
          </a:prstGeom>
          <a:solidFill>
            <a:schemeClr val="accent5">
              <a:lumMod val="20000"/>
              <a:lumOff val="80000"/>
            </a:schemeClr>
          </a:solidFill>
          <a:ln w="9525" cap="flat" cmpd="sng" algn="ctr">
            <a:solidFill>
              <a:schemeClr val="bg2"/>
            </a:solidFill>
            <a:prstDash val="solid"/>
            <a:round/>
            <a:headEnd type="none" w="med" len="med"/>
            <a:tailEnd type="none" w="med" len="med"/>
          </a:ln>
          <a:effectLst/>
        </p:spPr>
        <p:txBody>
          <a:bodyPr vert="horz" wrap="square" lIns="107950" tIns="53975" rIns="107950" bIns="53975" numCol="1" rtlCol="0" anchor="t" anchorCtr="0" compatLnSpc="1"/>
          <a:lstStyle/>
          <a:p>
            <a:pPr algn="ctr"/>
            <a:r>
              <a:rPr lang="zh-CN" altLang="en-US" sz="2400" dirty="0">
                <a:latin typeface="+mj-ea"/>
                <a:ea typeface="+mj-ea"/>
              </a:rPr>
              <a:t>生命周期与开发方法</a:t>
            </a:r>
            <a:endParaRPr lang="zh-CN" altLang="en-US" sz="2400" dirty="0">
              <a:latin typeface="+mj-ea"/>
              <a:ea typeface="+mj-ea"/>
            </a:endParaRPr>
          </a:p>
        </p:txBody>
      </p:sp>
      <p:sp>
        <p:nvSpPr>
          <p:cNvPr id="20" name="矩形 19"/>
          <p:cNvSpPr/>
          <p:nvPr/>
        </p:nvSpPr>
        <p:spPr bwMode="auto">
          <a:xfrm>
            <a:off x="2296254" y="5975927"/>
            <a:ext cx="7485195" cy="404965"/>
          </a:xfrm>
          <a:prstGeom prst="rect">
            <a:avLst/>
          </a:prstGeom>
          <a:solidFill>
            <a:schemeClr val="accent5"/>
          </a:solidFill>
          <a:ln w="9525" cap="flat" cmpd="sng" algn="ctr">
            <a:solidFill>
              <a:schemeClr val="bg2"/>
            </a:solidFill>
            <a:prstDash val="solid"/>
            <a:round/>
            <a:headEnd type="none" w="med" len="med"/>
            <a:tailEnd type="none" w="med" len="med"/>
          </a:ln>
          <a:effectLst/>
        </p:spPr>
        <p:txBody>
          <a:bodyPr vert="horz" wrap="square" lIns="107950" tIns="53975" rIns="107950" bIns="53975" numCol="1" rtlCol="0" anchor="t" anchorCtr="0" compatLnSpc="1"/>
          <a:lstStyle/>
          <a:p>
            <a:pPr algn="ctr" eaLnBrk="0" fontAlgn="base" hangingPunct="0">
              <a:spcBef>
                <a:spcPct val="0"/>
              </a:spcBef>
              <a:spcAft>
                <a:spcPct val="0"/>
              </a:spcAft>
            </a:pPr>
            <a:r>
              <a:rPr lang="zh-CN" altLang="en-US" sz="2400" dirty="0">
                <a:latin typeface="+mj-ea"/>
                <a:ea typeface="+mj-ea"/>
              </a:rPr>
              <a:t>不确定性</a:t>
            </a:r>
            <a:endParaRPr lang="zh-CN" altLang="en-US" sz="2400" dirty="0">
              <a:latin typeface="+mj-ea"/>
              <a:ea typeface="+mj-ea"/>
            </a:endParaRPr>
          </a:p>
        </p:txBody>
      </p:sp>
      <p:sp>
        <p:nvSpPr>
          <p:cNvPr id="13" name="上箭头 12"/>
          <p:cNvSpPr/>
          <p:nvPr/>
        </p:nvSpPr>
        <p:spPr bwMode="auto">
          <a:xfrm>
            <a:off x="5858850" y="4675095"/>
            <a:ext cx="360000" cy="396000"/>
          </a:xfrm>
          <a:prstGeom prst="upArrow">
            <a:avLst/>
          </a:prstGeom>
          <a:solidFill>
            <a:schemeClr val="bg2"/>
          </a:solidFill>
          <a:ln w="19050" cap="flat" cmpd="sng" algn="ctr">
            <a:solidFill>
              <a:schemeClr val="tx1"/>
            </a:solidFill>
            <a:prstDash val="solid"/>
            <a:round/>
            <a:headEnd type="none" w="med" len="med"/>
            <a:tailEnd type="none" w="med" len="med"/>
          </a:ln>
          <a:effectLst/>
        </p:spPr>
        <p:txBody>
          <a:bodyPr vert="horz" wrap="square" lIns="107950" tIns="53975" rIns="107950" bIns="53975" numCol="1" rtlCol="0" anchor="t" anchorCtr="0" compatLnSpc="1"/>
          <a:lstStyle/>
          <a:p>
            <a:endParaRPr lang="zh-CN" altLang="en-US">
              <a:latin typeface="Arial" panose="020B0604020202020204" pitchFamily="34" charset="0"/>
            </a:endParaRPr>
          </a:p>
        </p:txBody>
      </p:sp>
      <p:sp>
        <p:nvSpPr>
          <p:cNvPr id="22" name="上箭头 21"/>
          <p:cNvSpPr/>
          <p:nvPr/>
        </p:nvSpPr>
        <p:spPr bwMode="auto">
          <a:xfrm>
            <a:off x="5858850" y="5575151"/>
            <a:ext cx="360000" cy="396000"/>
          </a:xfrm>
          <a:prstGeom prst="upArrow">
            <a:avLst/>
          </a:prstGeom>
          <a:solidFill>
            <a:schemeClr val="bg2"/>
          </a:solidFill>
          <a:ln w="19050" cap="flat" cmpd="sng" algn="ctr">
            <a:solidFill>
              <a:schemeClr val="tx1"/>
            </a:solidFill>
            <a:prstDash val="solid"/>
            <a:round/>
            <a:headEnd type="none" w="med" len="med"/>
            <a:tailEnd type="none" w="med" len="med"/>
          </a:ln>
          <a:effectLst/>
        </p:spPr>
        <p:txBody>
          <a:bodyPr vert="horz" wrap="square" lIns="107950" tIns="53975" rIns="107950" bIns="53975" numCol="1" rtlCol="0" anchor="t" anchorCtr="0" compatLnSpc="1"/>
          <a:lstStyle/>
          <a:p>
            <a:endParaRPr lang="zh-CN" altLang="en-US">
              <a:latin typeface="Arial" panose="020B0604020202020204" pitchFamily="34" charset="0"/>
            </a:endParaRPr>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zh-CN" altLang="en-US" dirty="0" smtClean="0"/>
              <a:t>软件特征</a:t>
            </a:r>
            <a:endParaRPr lang="zh-CN" altLang="en-US" dirty="0" smtClean="0"/>
          </a:p>
        </p:txBody>
      </p:sp>
      <p:sp>
        <p:nvSpPr>
          <p:cNvPr id="14339" name="Rectangle 3"/>
          <p:cNvSpPr>
            <a:spLocks noGrp="1" noChangeArrowheads="1"/>
          </p:cNvSpPr>
          <p:nvPr>
            <p:ph type="body" idx="1"/>
          </p:nvPr>
        </p:nvSpPr>
        <p:spPr>
          <a:xfrm>
            <a:off x="612000" y="1125260"/>
            <a:ext cx="11157857" cy="5288241"/>
          </a:xfrm>
        </p:spPr>
        <p:txBody>
          <a:bodyPr/>
          <a:lstStyle/>
          <a:p>
            <a:r>
              <a:rPr lang="zh-CN" altLang="zh-CN" dirty="0" smtClean="0"/>
              <a:t>软件开发不同于硬件设计</a:t>
            </a:r>
            <a:endParaRPr lang="zh-CN" altLang="zh-CN" dirty="0" smtClean="0"/>
          </a:p>
          <a:p>
            <a:pPr lvl="1"/>
            <a:r>
              <a:rPr lang="zh-CN" altLang="zh-CN" sz="2000" dirty="0" smtClean="0"/>
              <a:t>与硬件设计相比，软件更依赖于开发人员的业务素质、智力，以及人员的组织、合作和管理。同时对硬件而言，设计成本往往只占整个产品成本的一小部分，而软件开发占整个产品成本的大部分。</a:t>
            </a:r>
            <a:endParaRPr lang="zh-CN" altLang="zh-CN" sz="2000" dirty="0" smtClean="0"/>
          </a:p>
          <a:p>
            <a:r>
              <a:rPr lang="zh-CN" altLang="zh-CN" dirty="0" smtClean="0"/>
              <a:t>软件生产不同于硬件制造</a:t>
            </a:r>
            <a:endParaRPr lang="zh-CN" altLang="zh-CN" dirty="0" smtClean="0"/>
          </a:p>
          <a:p>
            <a:pPr lvl="1"/>
            <a:r>
              <a:rPr lang="zh-CN" altLang="zh-CN" sz="2000" dirty="0" smtClean="0"/>
              <a:t>硬件设计完成后就投入批量制造，制造也是一个复杂的过程，其间仍可能引入质量问题；而软件成为产品之后，其制造只是简单的拷贝而已。软件的仓储和运输也非常简单。</a:t>
            </a:r>
            <a:endParaRPr lang="zh-CN" altLang="zh-CN" sz="2000" dirty="0" smtClean="0"/>
          </a:p>
          <a:p>
            <a:r>
              <a:rPr lang="zh-CN" altLang="zh-CN" dirty="0" smtClean="0"/>
              <a:t>软件维护不同于硬件维修</a:t>
            </a:r>
            <a:endParaRPr lang="zh-CN" altLang="zh-CN" dirty="0" smtClean="0"/>
          </a:p>
          <a:p>
            <a:pPr lvl="1"/>
            <a:r>
              <a:rPr lang="zh-CN" altLang="zh-CN" sz="2000" dirty="0" smtClean="0"/>
              <a:t>硬件在运行初期有较高的故障率，在缺陷修正后的一段时间中，故障率会降到一个较低和稳定的水平上。随着时间的改变，故障率将再次升高，这是因为硬件会受到摩损等损害，达到一定程度后就只能报废。软件是逻辑的而不是物理的，虽然不会磨损和老化，但在使用过程中的维护却比硬件复杂得多。如果软件内部的逻辑关系比较复杂，在维护过程中还可能产生新的错误。</a:t>
            </a:r>
            <a:endParaRPr lang="zh-CN" altLang="zh-CN" sz="2000" dirty="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标题 1"/>
          <p:cNvSpPr>
            <a:spLocks noGrp="1"/>
          </p:cNvSpPr>
          <p:nvPr>
            <p:ph type="title"/>
          </p:nvPr>
        </p:nvSpPr>
        <p:spPr/>
        <p:txBody>
          <a:bodyPr/>
          <a:lstStyle/>
          <a:p>
            <a:r>
              <a:rPr lang="zh-CN" altLang="en-US" dirty="0" smtClean="0"/>
              <a:t>软件工程中人的管理</a:t>
            </a:r>
            <a:endParaRPr lang="zh-CN" altLang="en-US" dirty="0" smtClean="0"/>
          </a:p>
        </p:txBody>
      </p:sp>
      <p:sp>
        <p:nvSpPr>
          <p:cNvPr id="27651" name="内容占位符 2"/>
          <p:cNvSpPr>
            <a:spLocks noGrp="1"/>
          </p:cNvSpPr>
          <p:nvPr>
            <p:ph idx="1"/>
          </p:nvPr>
        </p:nvSpPr>
        <p:spPr/>
        <p:txBody>
          <a:bodyPr/>
          <a:lstStyle/>
          <a:p>
            <a:r>
              <a:rPr lang="en-US" altLang="zh-CN" smtClean="0"/>
              <a:t>People CMMI V2</a:t>
            </a:r>
            <a:endParaRPr lang="zh-CN" altLang="en-US" smtClean="0"/>
          </a:p>
        </p:txBody>
      </p:sp>
      <p:pic>
        <p:nvPicPr>
          <p:cNvPr id="27658" name="Picture 11"/>
          <p:cNvPicPr>
            <a:picLocks noChangeAspect="1" noChangeArrowheads="1"/>
          </p:cNvPicPr>
          <p:nvPr/>
        </p:nvPicPr>
        <p:blipFill>
          <a:blip r:embed="rId1"/>
          <a:srcRect l="18602" t="24094" r="19193" b="15118"/>
          <a:stretch>
            <a:fillRect/>
          </a:stretch>
        </p:blipFill>
        <p:spPr bwMode="auto">
          <a:xfrm>
            <a:off x="612000" y="2009374"/>
            <a:ext cx="7585075" cy="4632325"/>
          </a:xfrm>
          <a:prstGeom prst="rect">
            <a:avLst/>
          </a:prstGeom>
          <a:noFill/>
          <a:ln w="9525">
            <a:noFill/>
            <a:miter lim="800000"/>
            <a:headEnd/>
            <a:tailEnd/>
          </a:ln>
        </p:spPr>
      </p:pic>
      <p:grpSp>
        <p:nvGrpSpPr>
          <p:cNvPr id="13" name="Group 4"/>
          <p:cNvGrpSpPr/>
          <p:nvPr/>
        </p:nvGrpSpPr>
        <p:grpSpPr bwMode="auto">
          <a:xfrm>
            <a:off x="8857609" y="467865"/>
            <a:ext cx="2896393" cy="2864671"/>
            <a:chOff x="114" y="663"/>
            <a:chExt cx="3265" cy="3266"/>
          </a:xfrm>
        </p:grpSpPr>
        <p:sp>
          <p:nvSpPr>
            <p:cNvPr id="14" name="Oval 5"/>
            <p:cNvSpPr>
              <a:spLocks noChangeArrowheads="1"/>
            </p:cNvSpPr>
            <p:nvPr/>
          </p:nvSpPr>
          <p:spPr bwMode="auto">
            <a:xfrm>
              <a:off x="114" y="663"/>
              <a:ext cx="3265" cy="3266"/>
            </a:xfrm>
            <a:prstGeom prst="ellipse">
              <a:avLst/>
            </a:prstGeom>
            <a:solidFill>
              <a:srgbClr val="CCFFFF"/>
            </a:solidFill>
            <a:ln w="9525">
              <a:solidFill>
                <a:srgbClr val="CCFFFF"/>
              </a:solidFill>
              <a:round/>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5" name="AutoShape 6"/>
            <p:cNvSpPr>
              <a:spLocks noChangeArrowheads="1"/>
            </p:cNvSpPr>
            <p:nvPr/>
          </p:nvSpPr>
          <p:spPr bwMode="auto">
            <a:xfrm>
              <a:off x="703" y="1298"/>
              <a:ext cx="2064" cy="1678"/>
            </a:xfrm>
            <a:prstGeom prst="triangle">
              <a:avLst>
                <a:gd name="adj" fmla="val 50000"/>
              </a:avLst>
            </a:prstGeom>
            <a:noFill/>
            <a:ln w="38100">
              <a:solidFill>
                <a:schemeClr val="accent1"/>
              </a:solidFill>
              <a:miter lim="800000"/>
            </a:ln>
            <a:extLst>
              <a:ext uri="{909E8E84-426E-40DD-AFC4-6F175D3DCCD1}">
                <a14:hiddenFill xmlns:a14="http://schemas.microsoft.com/office/drawing/2010/main">
                  <a:solidFill>
                    <a:srgbClr val="FFFFFF"/>
                  </a:solidFill>
                </a14:hiddenFill>
              </a:ext>
            </a:extLst>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6" name="Oval 7"/>
            <p:cNvSpPr>
              <a:spLocks noChangeArrowheads="1"/>
            </p:cNvSpPr>
            <p:nvPr/>
          </p:nvSpPr>
          <p:spPr bwMode="auto">
            <a:xfrm>
              <a:off x="476" y="2523"/>
              <a:ext cx="703" cy="657"/>
            </a:xfrm>
            <a:prstGeom prst="ellipse">
              <a:avLst/>
            </a:prstGeom>
            <a:solidFill>
              <a:srgbClr val="FFFFCC"/>
            </a:solidFill>
            <a:ln w="9525">
              <a:solidFill>
                <a:schemeClr val="accent1"/>
              </a:solidFill>
              <a:round/>
            </a:ln>
          </p:spPr>
          <p:txBody>
            <a:bodyPr wrap="none" lIns="107950" tIns="53975" rIns="107950" bIns="53975" anchor="ctr"/>
            <a:lstStyle/>
            <a:p>
              <a:pPr algn="ctr"/>
              <a:r>
                <a:rPr lang="zh-CN" altLang="en-US" b="1" dirty="0">
                  <a:latin typeface="+mn-ea"/>
                </a:rPr>
                <a:t>技术</a:t>
              </a:r>
              <a:endParaRPr lang="zh-CN" altLang="en-US" b="1" dirty="0">
                <a:latin typeface="+mn-ea"/>
              </a:endParaRPr>
            </a:p>
          </p:txBody>
        </p:sp>
        <p:sp>
          <p:nvSpPr>
            <p:cNvPr id="17" name="Oval 8"/>
            <p:cNvSpPr>
              <a:spLocks noChangeArrowheads="1"/>
            </p:cNvSpPr>
            <p:nvPr/>
          </p:nvSpPr>
          <p:spPr bwMode="auto">
            <a:xfrm>
              <a:off x="1338" y="890"/>
              <a:ext cx="703" cy="657"/>
            </a:xfrm>
            <a:prstGeom prst="ellipse">
              <a:avLst/>
            </a:prstGeom>
            <a:solidFill>
              <a:schemeClr val="accent4">
                <a:lumMod val="40000"/>
                <a:lumOff val="60000"/>
              </a:schemeClr>
            </a:solidFill>
            <a:ln w="12700">
              <a:solidFill>
                <a:schemeClr val="accent1"/>
              </a:solidFill>
              <a:round/>
            </a:ln>
          </p:spPr>
          <p:txBody>
            <a:bodyPr wrap="none" lIns="107950" tIns="53975" rIns="107950" bIns="53975" anchor="ctr"/>
            <a:lstStyle/>
            <a:p>
              <a:pPr algn="ctr"/>
              <a:r>
                <a:rPr lang="zh-CN" altLang="en-US" b="1">
                  <a:latin typeface="+mn-ea"/>
                </a:rPr>
                <a:t>人</a:t>
              </a:r>
              <a:endParaRPr lang="zh-CN" altLang="en-US" b="1">
                <a:latin typeface="+mn-ea"/>
              </a:endParaRPr>
            </a:p>
          </p:txBody>
        </p:sp>
        <p:sp>
          <p:nvSpPr>
            <p:cNvPr id="18" name="Oval 9"/>
            <p:cNvSpPr>
              <a:spLocks noChangeArrowheads="1"/>
            </p:cNvSpPr>
            <p:nvPr/>
          </p:nvSpPr>
          <p:spPr bwMode="auto">
            <a:xfrm>
              <a:off x="2336" y="2523"/>
              <a:ext cx="703" cy="657"/>
            </a:xfrm>
            <a:prstGeom prst="ellipse">
              <a:avLst/>
            </a:prstGeom>
            <a:solidFill>
              <a:srgbClr val="FFFFCC"/>
            </a:solidFill>
            <a:ln w="9525">
              <a:solidFill>
                <a:schemeClr val="accent1"/>
              </a:solidFill>
              <a:round/>
            </a:ln>
          </p:spPr>
          <p:txBody>
            <a:bodyPr wrap="none" lIns="107950" tIns="53975" rIns="107950" bIns="53975" anchor="ctr"/>
            <a:lstStyle/>
            <a:p>
              <a:pPr algn="ctr"/>
              <a:r>
                <a:rPr lang="zh-CN" altLang="en-US" b="1" dirty="0">
                  <a:latin typeface="+mn-ea"/>
                </a:rPr>
                <a:t>管理</a:t>
              </a:r>
              <a:endParaRPr lang="zh-CN" altLang="en-US" b="1" dirty="0">
                <a:latin typeface="+mn-ea"/>
              </a:endParaRPr>
            </a:p>
          </p:txBody>
        </p:sp>
        <p:sp>
          <p:nvSpPr>
            <p:cNvPr id="19" name="Text Box 10"/>
            <p:cNvSpPr txBox="1">
              <a:spLocks noChangeArrowheads="1"/>
            </p:cNvSpPr>
            <p:nvPr/>
          </p:nvSpPr>
          <p:spPr bwMode="auto">
            <a:xfrm>
              <a:off x="1357" y="3361"/>
              <a:ext cx="979" cy="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1800" b="1" dirty="0">
                  <a:latin typeface="+mn-ea"/>
                </a:rPr>
                <a:t>过程</a:t>
              </a:r>
              <a:endParaRPr lang="zh-CN" altLang="en-US" sz="1800" b="1" dirty="0">
                <a:latin typeface="+mn-ea"/>
              </a:endParaRPr>
            </a:p>
          </p:txBody>
        </p:sp>
      </p:grpSp>
      <p:sp>
        <p:nvSpPr>
          <p:cNvPr id="4" name="灯片编号占位符 3"/>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Rectangle 2"/>
          <p:cNvSpPr>
            <a:spLocks noChangeArrowheads="1"/>
          </p:cNvSpPr>
          <p:nvPr/>
        </p:nvSpPr>
        <p:spPr bwMode="auto">
          <a:xfrm>
            <a:off x="1383600" y="1179728"/>
            <a:ext cx="9301200" cy="4536600"/>
          </a:xfrm>
          <a:prstGeom prst="rect">
            <a:avLst/>
          </a:prstGeom>
          <a:noFill/>
          <a:ln w="9525">
            <a:noFill/>
            <a:miter lim="800000"/>
          </a:ln>
          <a:effectLst/>
        </p:spPr>
        <p:txBody>
          <a:bodyPr lIns="92075" tIns="46038" rIns="92075" bIns="46038" anchor="ctr"/>
          <a:lstStyle/>
          <a:p>
            <a:pPr algn="ctr" eaLnBrk="1" hangingPunct="1">
              <a:lnSpc>
                <a:spcPct val="80000"/>
              </a:lnSpc>
              <a:buClr>
                <a:srgbClr val="73E1FF"/>
              </a:buClr>
              <a:defRPr/>
            </a:pPr>
            <a:r>
              <a:rPr lang="zh-CN" altLang="en-US" sz="6000" dirty="0">
                <a:solidFill>
                  <a:srgbClr val="009999"/>
                </a:solidFill>
                <a:latin typeface="隶书" panose="02010509060101010101" pitchFamily="49" charset="-122"/>
                <a:ea typeface="隶书" panose="02010509060101010101" pitchFamily="49" charset="-122"/>
              </a:rPr>
              <a:t>软件工程</a:t>
            </a:r>
            <a:br>
              <a:rPr lang="zh-CN" altLang="en-US" sz="4400" dirty="0">
                <a:solidFill>
                  <a:srgbClr val="009999"/>
                </a:solidFill>
                <a:latin typeface="隶书" panose="02010509060101010101" pitchFamily="49" charset="-122"/>
                <a:ea typeface="隶书" panose="02010509060101010101" pitchFamily="49" charset="-122"/>
              </a:rPr>
            </a:br>
            <a:r>
              <a:rPr lang="zh-CN" altLang="en-US" sz="4800" dirty="0">
                <a:solidFill>
                  <a:srgbClr val="009999"/>
                </a:solidFill>
                <a:latin typeface="隶书" panose="02010509060101010101" pitchFamily="49" charset="-122"/>
                <a:ea typeface="隶书" panose="02010509060101010101" pitchFamily="49" charset="-122"/>
              </a:rPr>
              <a:t>职业道德规范和实践要求</a:t>
            </a:r>
            <a:br>
              <a:rPr lang="zh-CN" altLang="en-US" sz="4800" dirty="0">
                <a:solidFill>
                  <a:srgbClr val="009999"/>
                </a:solidFill>
                <a:latin typeface="隶书" panose="02010509060101010101" pitchFamily="49" charset="-122"/>
                <a:ea typeface="隶书" panose="02010509060101010101" pitchFamily="49" charset="-122"/>
              </a:rPr>
            </a:br>
            <a:r>
              <a:rPr lang="en-US" altLang="zh-CN" sz="2800" dirty="0">
                <a:solidFill>
                  <a:srgbClr val="009999"/>
                </a:solidFill>
                <a:latin typeface="隶书" panose="02010509060101010101" pitchFamily="49" charset="-122"/>
                <a:ea typeface="隶书" panose="02010509060101010101" pitchFamily="49" charset="-122"/>
              </a:rPr>
              <a:t>IEEE-CS </a:t>
            </a:r>
            <a:r>
              <a:rPr lang="zh-CN" altLang="en-US" sz="2800" dirty="0">
                <a:solidFill>
                  <a:srgbClr val="009999"/>
                </a:solidFill>
                <a:latin typeface="隶书" panose="02010509060101010101" pitchFamily="49" charset="-122"/>
                <a:ea typeface="隶书" panose="02010509060101010101" pitchFamily="49" charset="-122"/>
              </a:rPr>
              <a:t>和</a:t>
            </a:r>
            <a:r>
              <a:rPr lang="en-US" altLang="zh-CN" sz="2800" dirty="0">
                <a:solidFill>
                  <a:srgbClr val="009999"/>
                </a:solidFill>
                <a:latin typeface="隶书" panose="02010509060101010101" pitchFamily="49" charset="-122"/>
                <a:ea typeface="隶书" panose="02010509060101010101" pitchFamily="49" charset="-122"/>
              </a:rPr>
              <a:t>ACM</a:t>
            </a:r>
            <a:r>
              <a:rPr lang="zh-CN" altLang="en-US" sz="2800" dirty="0">
                <a:solidFill>
                  <a:srgbClr val="009999"/>
                </a:solidFill>
                <a:latin typeface="隶书" panose="02010509060101010101" pitchFamily="49" charset="-122"/>
                <a:ea typeface="隶书" panose="02010509060101010101" pitchFamily="49" charset="-122"/>
              </a:rPr>
              <a:t>软件工程道德和职业实践联合工作组推荐</a:t>
            </a:r>
            <a:br>
              <a:rPr lang="zh-CN" altLang="en-US" sz="2800" dirty="0">
                <a:solidFill>
                  <a:srgbClr val="009999"/>
                </a:solidFill>
                <a:latin typeface="隶书" panose="02010509060101010101" pitchFamily="49" charset="-122"/>
                <a:ea typeface="隶书" panose="02010509060101010101" pitchFamily="49" charset="-122"/>
              </a:rPr>
            </a:br>
            <a:br>
              <a:rPr lang="zh-CN" altLang="en-US" sz="1600" dirty="0">
                <a:solidFill>
                  <a:srgbClr val="009999"/>
                </a:solidFill>
                <a:latin typeface="隶书" panose="02010509060101010101" pitchFamily="49" charset="-122"/>
                <a:ea typeface="隶书" panose="02010509060101010101" pitchFamily="49" charset="-122"/>
              </a:rPr>
            </a:br>
            <a:r>
              <a:rPr lang="zh-CN" altLang="en-US" sz="3200" dirty="0">
                <a:solidFill>
                  <a:srgbClr val="009999"/>
                </a:solidFill>
                <a:latin typeface="隶书" panose="02010509060101010101" pitchFamily="49" charset="-122"/>
                <a:ea typeface="隶书" panose="02010509060101010101" pitchFamily="49" charset="-122"/>
              </a:rPr>
              <a:t>（</a:t>
            </a:r>
            <a:r>
              <a:rPr lang="en-US" altLang="zh-CN" sz="3200" dirty="0">
                <a:solidFill>
                  <a:srgbClr val="009999"/>
                </a:solidFill>
                <a:latin typeface="隶书" panose="02010509060101010101" pitchFamily="49" charset="-122"/>
                <a:ea typeface="隶书" panose="02010509060101010101" pitchFamily="49" charset="-122"/>
              </a:rPr>
              <a:t>5.2</a:t>
            </a:r>
            <a:r>
              <a:rPr lang="zh-CN" altLang="en-US" sz="3200" dirty="0">
                <a:solidFill>
                  <a:srgbClr val="009999"/>
                </a:solidFill>
                <a:latin typeface="隶书" panose="02010509060101010101" pitchFamily="49" charset="-122"/>
                <a:ea typeface="隶书" panose="02010509060101010101" pitchFamily="49" charset="-122"/>
              </a:rPr>
              <a:t>版）</a:t>
            </a:r>
            <a:br>
              <a:rPr lang="zh-CN" altLang="en-US" sz="3200" dirty="0">
                <a:solidFill>
                  <a:srgbClr val="009999"/>
                </a:solidFill>
                <a:latin typeface="隶书" panose="02010509060101010101" pitchFamily="49" charset="-122"/>
                <a:ea typeface="隶书" panose="02010509060101010101" pitchFamily="49" charset="-122"/>
              </a:rPr>
            </a:br>
            <a:r>
              <a:rPr lang="zh-CN" altLang="en-US" sz="3200" dirty="0">
                <a:solidFill>
                  <a:srgbClr val="009999"/>
                </a:solidFill>
                <a:latin typeface="隶书" panose="02010509060101010101" pitchFamily="49" charset="-122"/>
                <a:ea typeface="隶书" panose="02010509060101010101" pitchFamily="49" charset="-122"/>
              </a:rPr>
              <a:t>居德华   朱三元 译</a:t>
            </a:r>
            <a:r>
              <a:rPr lang="zh-CN" altLang="en-US" sz="4800" dirty="0">
                <a:solidFill>
                  <a:srgbClr val="009999"/>
                </a:solidFill>
                <a:latin typeface="Arial Narrow" panose="020B0606020202030204" pitchFamily="34" charset="0"/>
              </a:rPr>
              <a:t> </a:t>
            </a:r>
            <a:br>
              <a:rPr lang="zh-CN" altLang="en-US" sz="4800" dirty="0">
                <a:solidFill>
                  <a:srgbClr val="009999"/>
                </a:solidFill>
                <a:latin typeface="Arial Narrow" panose="020B0606020202030204" pitchFamily="34" charset="0"/>
              </a:rPr>
            </a:br>
            <a:endParaRPr lang="en-US" altLang="zh-CN" sz="4800" dirty="0" smtClean="0">
              <a:solidFill>
                <a:srgbClr val="009999"/>
              </a:solidFill>
              <a:latin typeface="Arial Narrow" panose="020B0606020202030204" pitchFamily="34" charset="0"/>
            </a:endParaRPr>
          </a:p>
          <a:p>
            <a:pPr algn="ctr" eaLnBrk="1" hangingPunct="1">
              <a:lnSpc>
                <a:spcPct val="80000"/>
              </a:lnSpc>
              <a:buClr>
                <a:srgbClr val="73E1FF"/>
              </a:buClr>
              <a:defRPr/>
            </a:pPr>
            <a:endParaRPr lang="en-US" altLang="zh-CN" sz="4800" dirty="0" smtClean="0">
              <a:solidFill>
                <a:srgbClr val="009999"/>
              </a:solidFill>
              <a:latin typeface="Arial Narrow" panose="020B0606020202030204" pitchFamily="34" charset="0"/>
            </a:endParaRPr>
          </a:p>
          <a:p>
            <a:pPr algn="ctr" eaLnBrk="1" hangingPunct="1">
              <a:lnSpc>
                <a:spcPct val="80000"/>
              </a:lnSpc>
              <a:buClr>
                <a:srgbClr val="73E1FF"/>
              </a:buClr>
              <a:defRPr/>
            </a:pPr>
            <a:endParaRPr lang="en-US" altLang="zh-CN" sz="4800" dirty="0">
              <a:solidFill>
                <a:srgbClr val="009999"/>
              </a:solidFill>
              <a:latin typeface="Arial Narrow" panose="020B0606020202030204" pitchFamily="34" charset="0"/>
            </a:endParaRPr>
          </a:p>
          <a:p>
            <a:pPr algn="ctr" eaLnBrk="1" hangingPunct="1">
              <a:lnSpc>
                <a:spcPct val="80000"/>
              </a:lnSpc>
              <a:buClr>
                <a:srgbClr val="73E1FF"/>
              </a:buClr>
              <a:defRPr/>
            </a:pPr>
            <a:endParaRPr lang="en-US" altLang="zh-CN" sz="4800" dirty="0">
              <a:solidFill>
                <a:srgbClr val="009999"/>
              </a:solidFill>
              <a:latin typeface="Arial Narrow" panose="020B0606020202030204" pitchFamily="34" charset="0"/>
            </a:endParaRPr>
          </a:p>
          <a:p>
            <a:pPr algn="ctr" eaLnBrk="1" hangingPunct="1">
              <a:lnSpc>
                <a:spcPct val="80000"/>
              </a:lnSpc>
              <a:buClr>
                <a:srgbClr val="73E1FF"/>
              </a:buClr>
              <a:defRPr/>
            </a:pPr>
            <a:endParaRPr lang="en-US" altLang="zh-CN" sz="4800" dirty="0" smtClean="0">
              <a:solidFill>
                <a:srgbClr val="009999"/>
              </a:solidFill>
              <a:latin typeface="Arial Narrow" panose="020B0606020202030204" pitchFamily="34" charset="0"/>
            </a:endParaRPr>
          </a:p>
          <a:p>
            <a:pPr algn="ctr" eaLnBrk="1" hangingPunct="1">
              <a:lnSpc>
                <a:spcPct val="80000"/>
              </a:lnSpc>
              <a:buClr>
                <a:srgbClr val="73E1FF"/>
              </a:buClr>
              <a:defRPr/>
            </a:pPr>
            <a:br>
              <a:rPr lang="zh-CN" altLang="en-US" sz="2800" dirty="0">
                <a:solidFill>
                  <a:schemeClr val="accent2"/>
                </a:solidFill>
                <a:latin typeface="Arial Narrow" panose="020B0606020202030204" pitchFamily="34" charset="0"/>
              </a:rPr>
            </a:br>
            <a:r>
              <a:rPr lang="en-US" altLang="zh-CN" sz="2800" dirty="0">
                <a:solidFill>
                  <a:srgbClr val="EB7C11"/>
                </a:solidFill>
                <a:latin typeface="Arial Narrow" panose="020B0606020202030204" pitchFamily="34" charset="0"/>
              </a:rPr>
              <a:t>http://seeri.etsu.edu/OfficalChineseTranslation.pdf</a:t>
            </a:r>
            <a:r>
              <a:rPr lang="en-US" altLang="zh-CN" sz="2800" dirty="0">
                <a:solidFill>
                  <a:srgbClr val="EB7C11"/>
                </a:solidFill>
                <a:effectLst>
                  <a:outerShdw blurRad="38100" dist="38100" dir="2700000" algn="tl">
                    <a:srgbClr val="FFFFFF"/>
                  </a:outerShdw>
                </a:effectLst>
                <a:latin typeface="Arial Narrow" panose="020B0606020202030204" pitchFamily="34" charset="0"/>
              </a:rPr>
              <a:t> </a:t>
            </a:r>
            <a:endParaRPr lang="en-US" altLang="zh-CN" sz="2800" dirty="0">
              <a:solidFill>
                <a:schemeClr val="accent2"/>
              </a:solidFill>
              <a:effectLst>
                <a:outerShdw blurRad="38100" dist="38100" dir="2700000" algn="tl">
                  <a:srgbClr val="FFFFFF"/>
                </a:outerShdw>
              </a:effectLst>
              <a:latin typeface="Arial Narrow" panose="020B0606020202030204" pitchFamily="34" charset="0"/>
            </a:endParaRPr>
          </a:p>
        </p:txBody>
      </p:sp>
      <p:sp>
        <p:nvSpPr>
          <p:cNvPr id="37" name="矩形 36"/>
          <p:cNvSpPr/>
          <p:nvPr/>
        </p:nvSpPr>
        <p:spPr>
          <a:xfrm>
            <a:off x="1033535" y="3069634"/>
            <a:ext cx="10344865" cy="3046988"/>
          </a:xfrm>
          <a:prstGeom prst="rect">
            <a:avLst/>
          </a:prstGeom>
          <a:solidFill>
            <a:srgbClr val="F8FF19">
              <a:alpha val="20000"/>
            </a:srgbClr>
          </a:solidFill>
        </p:spPr>
        <p:txBody>
          <a:bodyPr wrap="square">
            <a:spAutoFit/>
          </a:bodyPr>
          <a:lstStyle/>
          <a:p>
            <a:pPr indent="266700" algn="just">
              <a:lnSpc>
                <a:spcPct val="120000"/>
              </a:lnSpc>
              <a:spcAft>
                <a:spcPts val="0"/>
              </a:spcAft>
            </a:pPr>
            <a:r>
              <a:rPr lang="zh-CN" altLang="zh-CN" sz="1600" b="1" kern="1050" dirty="0" smtClean="0">
                <a:latin typeface="+mn-ea"/>
              </a:rPr>
              <a:t>软件工程</a:t>
            </a:r>
            <a:r>
              <a:rPr lang="zh-CN" altLang="zh-CN" sz="1600" b="1" kern="1050" dirty="0">
                <a:latin typeface="+mn-ea"/>
              </a:rPr>
              <a:t>师应当作出承诺，使软件的分析、规格说明、设计、开发、测试和维护等工作对社会有益且受人尊重。基于对公众健康、安全和福利的考虑，软件工程师应当遵守以下</a:t>
            </a:r>
            <a:r>
              <a:rPr lang="en-US" altLang="zh-CN" sz="1600" b="1" kern="1050" dirty="0">
                <a:latin typeface="+mn-ea"/>
              </a:rPr>
              <a:t>8</a:t>
            </a:r>
            <a:r>
              <a:rPr lang="zh-CN" altLang="zh-CN" sz="1600" b="1" kern="1050" dirty="0">
                <a:latin typeface="+mn-ea"/>
              </a:rPr>
              <a:t>条原则：</a:t>
            </a:r>
            <a:endParaRPr lang="zh-CN" altLang="zh-CN" sz="1600" b="1" kern="1050" dirty="0">
              <a:latin typeface="+mn-ea"/>
            </a:endParaRPr>
          </a:p>
          <a:p>
            <a:pPr marL="342900" lvl="0" indent="-342900" algn="just">
              <a:lnSpc>
                <a:spcPct val="120000"/>
              </a:lnSpc>
              <a:spcAft>
                <a:spcPts val="0"/>
              </a:spcAft>
              <a:buClr>
                <a:srgbClr val="000000"/>
              </a:buClr>
              <a:buFont typeface="+mj-lt"/>
              <a:buAutoNum type="arabicPeriod"/>
            </a:pPr>
            <a:r>
              <a:rPr lang="zh-CN" altLang="zh-CN" sz="1600" b="1" kern="1050" dirty="0">
                <a:latin typeface="+mn-ea"/>
              </a:rPr>
              <a:t>公众感——软件工程师应始终与公众利益保持一致；</a:t>
            </a:r>
            <a:endParaRPr lang="zh-CN" altLang="zh-CN" sz="1600" b="1" kern="1050" dirty="0">
              <a:latin typeface="+mn-ea"/>
            </a:endParaRPr>
          </a:p>
          <a:p>
            <a:pPr marL="342900" lvl="0" indent="-342900" algn="just">
              <a:lnSpc>
                <a:spcPct val="120000"/>
              </a:lnSpc>
              <a:spcAft>
                <a:spcPts val="0"/>
              </a:spcAft>
              <a:buClr>
                <a:srgbClr val="000000"/>
              </a:buClr>
              <a:buFont typeface="+mj-lt"/>
              <a:buAutoNum type="arabicPeriod"/>
            </a:pPr>
            <a:r>
              <a:rPr lang="zh-CN" altLang="zh-CN" sz="1600" b="1" kern="1050" dirty="0">
                <a:latin typeface="+mn-ea"/>
              </a:rPr>
              <a:t>客户和雇主——软件工程师应当在与公众利益保持一致的前提下，保证客户和雇主的最大利益。</a:t>
            </a:r>
            <a:endParaRPr lang="zh-CN" altLang="zh-CN" sz="1600" b="1" kern="1050" dirty="0">
              <a:latin typeface="+mn-ea"/>
            </a:endParaRPr>
          </a:p>
          <a:p>
            <a:pPr marL="342900" lvl="0" indent="-342900" algn="just">
              <a:lnSpc>
                <a:spcPct val="120000"/>
              </a:lnSpc>
              <a:spcAft>
                <a:spcPts val="0"/>
              </a:spcAft>
              <a:buClr>
                <a:srgbClr val="000000"/>
              </a:buClr>
              <a:buFont typeface="+mj-lt"/>
              <a:buAutoNum type="arabicPeriod"/>
            </a:pPr>
            <a:r>
              <a:rPr lang="zh-CN" altLang="zh-CN" sz="1600" b="1" kern="1050" dirty="0">
                <a:latin typeface="+mn-ea"/>
              </a:rPr>
              <a:t>产品——软件工程师应当保证他们的产品以及相关的修改尽可能满足最高的行业标准。</a:t>
            </a:r>
            <a:endParaRPr lang="zh-CN" altLang="zh-CN" sz="1600" b="1" kern="1050" dirty="0">
              <a:latin typeface="+mn-ea"/>
            </a:endParaRPr>
          </a:p>
          <a:p>
            <a:pPr marL="342900" lvl="0" indent="-342900" algn="just">
              <a:lnSpc>
                <a:spcPct val="120000"/>
              </a:lnSpc>
              <a:spcAft>
                <a:spcPts val="0"/>
              </a:spcAft>
              <a:buClr>
                <a:srgbClr val="000000"/>
              </a:buClr>
              <a:buFont typeface="+mj-lt"/>
              <a:buAutoNum type="arabicPeriod"/>
            </a:pPr>
            <a:r>
              <a:rPr lang="zh-CN" altLang="zh-CN" sz="1600" b="1" kern="1050" dirty="0">
                <a:latin typeface="+mn-ea"/>
              </a:rPr>
              <a:t>判断力——软件工程师应当具备公正和独立的职业判断力。</a:t>
            </a:r>
            <a:endParaRPr lang="zh-CN" altLang="zh-CN" sz="1600" b="1" kern="1050" dirty="0">
              <a:latin typeface="+mn-ea"/>
            </a:endParaRPr>
          </a:p>
          <a:p>
            <a:pPr marL="342900" lvl="0" indent="-342900" algn="just">
              <a:lnSpc>
                <a:spcPct val="120000"/>
              </a:lnSpc>
              <a:spcAft>
                <a:spcPts val="0"/>
              </a:spcAft>
              <a:buClr>
                <a:srgbClr val="000000"/>
              </a:buClr>
              <a:buFont typeface="+mj-lt"/>
              <a:buAutoNum type="arabicPeriod"/>
            </a:pPr>
            <a:r>
              <a:rPr lang="zh-CN" altLang="zh-CN" sz="1600" b="1" kern="1050" dirty="0">
                <a:latin typeface="+mn-ea"/>
              </a:rPr>
              <a:t>管理——软件工程管理者和领导者应当维护并倡导合乎道德的有关软件开发和维护的管理方法。</a:t>
            </a:r>
            <a:endParaRPr lang="zh-CN" altLang="zh-CN" sz="1600" b="1" kern="1050" dirty="0">
              <a:latin typeface="+mn-ea"/>
            </a:endParaRPr>
          </a:p>
          <a:p>
            <a:pPr marL="342900" lvl="0" indent="-342900" algn="just">
              <a:lnSpc>
                <a:spcPct val="120000"/>
              </a:lnSpc>
              <a:spcAft>
                <a:spcPts val="0"/>
              </a:spcAft>
              <a:buClr>
                <a:srgbClr val="000000"/>
              </a:buClr>
              <a:buFont typeface="+mj-lt"/>
              <a:buAutoNum type="arabicPeriod"/>
            </a:pPr>
            <a:r>
              <a:rPr lang="zh-CN" altLang="zh-CN" sz="1600" b="1" kern="1050" dirty="0">
                <a:latin typeface="+mn-ea"/>
              </a:rPr>
              <a:t>职业感——软件工程师应当弘扬职业正义感和荣誉感，尊重社会公众利益。</a:t>
            </a:r>
            <a:endParaRPr lang="zh-CN" altLang="zh-CN" sz="1600" b="1" kern="1050" dirty="0">
              <a:latin typeface="+mn-ea"/>
            </a:endParaRPr>
          </a:p>
          <a:p>
            <a:pPr marL="342900" lvl="0" indent="-342900" algn="just">
              <a:lnSpc>
                <a:spcPct val="120000"/>
              </a:lnSpc>
              <a:spcAft>
                <a:spcPts val="0"/>
              </a:spcAft>
              <a:buClr>
                <a:srgbClr val="000000"/>
              </a:buClr>
              <a:buFont typeface="+mj-lt"/>
              <a:buAutoNum type="arabicPeriod"/>
            </a:pPr>
            <a:r>
              <a:rPr lang="zh-CN" altLang="zh-CN" sz="1600" b="1" kern="1050" dirty="0">
                <a:latin typeface="+mn-ea"/>
              </a:rPr>
              <a:t>同事——软件工程师应当公平地对待和协助每一位同事。</a:t>
            </a:r>
            <a:endParaRPr lang="zh-CN" altLang="zh-CN" sz="1600" b="1" kern="1050" dirty="0">
              <a:latin typeface="+mn-ea"/>
            </a:endParaRPr>
          </a:p>
          <a:p>
            <a:pPr marL="342900" lvl="0" indent="-342900">
              <a:lnSpc>
                <a:spcPct val="120000"/>
              </a:lnSpc>
              <a:buClr>
                <a:srgbClr val="000000"/>
              </a:buClr>
              <a:buFont typeface="+mj-lt"/>
              <a:buAutoNum type="arabicPeriod"/>
            </a:pPr>
            <a:r>
              <a:rPr lang="zh-CN" altLang="zh-CN" sz="1600" b="1" kern="1050" dirty="0">
                <a:latin typeface="+mn-ea"/>
              </a:rPr>
              <a:t>自己——软件工程师应当毕生学习专业知识，倡导合乎职业道德的职业活动方式。</a:t>
            </a:r>
            <a:endParaRPr lang="zh-CN" altLang="zh-CN" sz="1600" b="1" kern="1050" dirty="0">
              <a:latin typeface="+mn-ea"/>
            </a:endParaRPr>
          </a:p>
        </p:txBody>
      </p:sp>
    </p:spTree>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软件工程师的社会</a:t>
            </a:r>
            <a:r>
              <a:rPr lang="zh-CN" altLang="en-US" dirty="0" smtClean="0"/>
              <a:t>责任</a:t>
            </a:r>
            <a:endParaRPr lang="zh-CN" altLang="en-US" dirty="0"/>
          </a:p>
        </p:txBody>
      </p:sp>
      <p:sp>
        <p:nvSpPr>
          <p:cNvPr id="4" name="灯片编号占位符 3"/>
          <p:cNvSpPr>
            <a:spLocks noGrp="1"/>
          </p:cNvSpPr>
          <p:nvPr>
            <p:ph type="sldNum" sz="quarter" idx="4"/>
          </p:nvPr>
        </p:nvSpPr>
        <p:spPr>
          <a:xfrm>
            <a:off x="11062377" y="6430734"/>
            <a:ext cx="1037230" cy="342900"/>
          </a:xfrm>
        </p:spPr>
        <p:txBody>
          <a:bodyPr/>
          <a:lstStyle/>
          <a:p>
            <a:fld id="{548644C6-89F0-466C-949F-E70AD72679A8}" type="slidenum">
              <a:rPr lang="zh-CN" altLang="en-US" smtClean="0"/>
            </a:fld>
            <a:endParaRPr lang="zh-CN" altLang="en-US"/>
          </a:p>
        </p:txBody>
      </p:sp>
      <p:sp>
        <p:nvSpPr>
          <p:cNvPr id="5" name="矩形 4"/>
          <p:cNvSpPr/>
          <p:nvPr/>
        </p:nvSpPr>
        <p:spPr>
          <a:xfrm>
            <a:off x="5185224" y="5737937"/>
            <a:ext cx="1146964" cy="502766"/>
          </a:xfrm>
          <a:prstGeom prst="rect">
            <a:avLst/>
          </a:prstGeom>
        </p:spPr>
        <p:txBody>
          <a:bodyPr wrap="square">
            <a:spAutoFit/>
          </a:bodyPr>
          <a:lstStyle/>
          <a:p>
            <a:pPr algn="ctr"/>
            <a:r>
              <a:rPr lang="zh-CN" altLang="en-US" sz="2665" dirty="0">
                <a:latin typeface="+mn-ea"/>
              </a:rPr>
              <a:t>交付</a:t>
            </a:r>
            <a:endParaRPr lang="en-US" altLang="zh-CN" sz="2665" dirty="0">
              <a:latin typeface="+mn-ea"/>
            </a:endParaRPr>
          </a:p>
        </p:txBody>
      </p:sp>
      <p:pic>
        <p:nvPicPr>
          <p:cNvPr id="6" name="图片 5"/>
          <p:cNvPicPr>
            <a:picLocks noChangeAspect="1"/>
          </p:cNvPicPr>
          <p:nvPr/>
        </p:nvPicPr>
        <p:blipFill>
          <a:blip r:embed="rId1"/>
          <a:stretch>
            <a:fillRect/>
          </a:stretch>
        </p:blipFill>
        <p:spPr>
          <a:xfrm>
            <a:off x="3483172" y="1848872"/>
            <a:ext cx="5000343" cy="2075288"/>
          </a:xfrm>
          <a:prstGeom prst="rect">
            <a:avLst/>
          </a:prstGeom>
        </p:spPr>
      </p:pic>
      <p:pic>
        <p:nvPicPr>
          <p:cNvPr id="7" name="图片 6"/>
          <p:cNvPicPr>
            <a:picLocks noChangeAspect="1"/>
          </p:cNvPicPr>
          <p:nvPr/>
        </p:nvPicPr>
        <p:blipFill>
          <a:blip r:embed="rId2"/>
          <a:stretch>
            <a:fillRect/>
          </a:stretch>
        </p:blipFill>
        <p:spPr>
          <a:xfrm>
            <a:off x="7442266" y="4862662"/>
            <a:ext cx="2566882" cy="1488792"/>
          </a:xfrm>
          <a:prstGeom prst="rect">
            <a:avLst/>
          </a:prstGeom>
        </p:spPr>
      </p:pic>
      <p:pic>
        <p:nvPicPr>
          <p:cNvPr id="8" name="图片 7"/>
          <p:cNvPicPr>
            <a:picLocks noChangeAspect="1"/>
          </p:cNvPicPr>
          <p:nvPr/>
        </p:nvPicPr>
        <p:blipFill>
          <a:blip r:embed="rId3"/>
          <a:stretch>
            <a:fillRect/>
          </a:stretch>
        </p:blipFill>
        <p:spPr>
          <a:xfrm>
            <a:off x="2379473" y="4427733"/>
            <a:ext cx="1838628" cy="1838628"/>
          </a:xfrm>
          <a:prstGeom prst="rect">
            <a:avLst/>
          </a:prstGeom>
        </p:spPr>
      </p:pic>
      <p:sp>
        <p:nvSpPr>
          <p:cNvPr id="9" name="矩形 8"/>
          <p:cNvSpPr/>
          <p:nvPr/>
        </p:nvSpPr>
        <p:spPr>
          <a:xfrm>
            <a:off x="5016559" y="1116529"/>
            <a:ext cx="2176072" cy="584775"/>
          </a:xfrm>
          <a:prstGeom prst="rect">
            <a:avLst/>
          </a:prstGeom>
        </p:spPr>
        <p:txBody>
          <a:bodyPr wrap="square">
            <a:spAutoFit/>
          </a:bodyPr>
          <a:lstStyle/>
          <a:p>
            <a:pPr algn="ctr"/>
            <a:r>
              <a:rPr lang="zh-CN" altLang="en-US" sz="3200" dirty="0">
                <a:latin typeface="+mn-ea"/>
              </a:rPr>
              <a:t>现实世界</a:t>
            </a:r>
            <a:endParaRPr lang="en-US" altLang="zh-CN" sz="3200" dirty="0">
              <a:latin typeface="+mn-ea"/>
            </a:endParaRPr>
          </a:p>
        </p:txBody>
      </p:sp>
      <p:sp>
        <p:nvSpPr>
          <p:cNvPr id="10" name="矩形 9"/>
          <p:cNvSpPr/>
          <p:nvPr/>
        </p:nvSpPr>
        <p:spPr>
          <a:xfrm>
            <a:off x="7886809" y="6138347"/>
            <a:ext cx="2176072" cy="584775"/>
          </a:xfrm>
          <a:prstGeom prst="rect">
            <a:avLst/>
          </a:prstGeom>
        </p:spPr>
        <p:txBody>
          <a:bodyPr wrap="square">
            <a:spAutoFit/>
          </a:bodyPr>
          <a:lstStyle/>
          <a:p>
            <a:pPr algn="ctr"/>
            <a:r>
              <a:rPr lang="zh-CN" altLang="en-US" sz="3200" dirty="0">
                <a:latin typeface="+mn-ea"/>
              </a:rPr>
              <a:t>软件系统</a:t>
            </a:r>
            <a:endParaRPr lang="en-US" altLang="zh-CN" sz="3200" dirty="0">
              <a:latin typeface="+mn-ea"/>
            </a:endParaRPr>
          </a:p>
        </p:txBody>
      </p:sp>
      <p:sp>
        <p:nvSpPr>
          <p:cNvPr id="11" name="矩形 10"/>
          <p:cNvSpPr/>
          <p:nvPr/>
        </p:nvSpPr>
        <p:spPr>
          <a:xfrm>
            <a:off x="1748593" y="6143234"/>
            <a:ext cx="2737347" cy="584775"/>
          </a:xfrm>
          <a:prstGeom prst="rect">
            <a:avLst/>
          </a:prstGeom>
        </p:spPr>
        <p:txBody>
          <a:bodyPr wrap="square">
            <a:spAutoFit/>
          </a:bodyPr>
          <a:lstStyle/>
          <a:p>
            <a:pPr algn="ctr"/>
            <a:r>
              <a:rPr lang="zh-CN" altLang="en-US" sz="3200" dirty="0">
                <a:latin typeface="+mn-ea"/>
              </a:rPr>
              <a:t>软件工程师</a:t>
            </a:r>
            <a:endParaRPr lang="en-US" altLang="zh-CN" sz="3200" dirty="0">
              <a:latin typeface="+mn-ea"/>
            </a:endParaRPr>
          </a:p>
        </p:txBody>
      </p:sp>
      <p:sp>
        <p:nvSpPr>
          <p:cNvPr id="12" name="燕尾形箭头 11"/>
          <p:cNvSpPr/>
          <p:nvPr/>
        </p:nvSpPr>
        <p:spPr>
          <a:xfrm>
            <a:off x="5114084" y="5241198"/>
            <a:ext cx="1534192" cy="646176"/>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latin typeface="+mn-ea"/>
            </a:endParaRPr>
          </a:p>
        </p:txBody>
      </p:sp>
      <p:sp>
        <p:nvSpPr>
          <p:cNvPr id="13" name="燕尾形箭头 12"/>
          <p:cNvSpPr/>
          <p:nvPr/>
        </p:nvSpPr>
        <p:spPr>
          <a:xfrm rot="13623205">
            <a:off x="7184667" y="3786431"/>
            <a:ext cx="1534192" cy="646176"/>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latin typeface="+mn-ea"/>
            </a:endParaRPr>
          </a:p>
        </p:txBody>
      </p:sp>
      <p:sp>
        <p:nvSpPr>
          <p:cNvPr id="14" name="燕尾形箭头 13"/>
          <p:cNvSpPr/>
          <p:nvPr/>
        </p:nvSpPr>
        <p:spPr>
          <a:xfrm rot="7822852">
            <a:off x="3389332" y="3774406"/>
            <a:ext cx="1534192" cy="646176"/>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latin typeface="+mn-ea"/>
            </a:endParaRPr>
          </a:p>
        </p:txBody>
      </p:sp>
      <p:sp>
        <p:nvSpPr>
          <p:cNvPr id="15" name="矩形 14"/>
          <p:cNvSpPr/>
          <p:nvPr/>
        </p:nvSpPr>
        <p:spPr>
          <a:xfrm>
            <a:off x="7910033" y="3442600"/>
            <a:ext cx="1146964" cy="502766"/>
          </a:xfrm>
          <a:prstGeom prst="rect">
            <a:avLst/>
          </a:prstGeom>
        </p:spPr>
        <p:txBody>
          <a:bodyPr wrap="square">
            <a:spAutoFit/>
          </a:bodyPr>
          <a:lstStyle/>
          <a:p>
            <a:pPr algn="ctr"/>
            <a:r>
              <a:rPr lang="zh-CN" altLang="en-US" sz="2665" dirty="0">
                <a:latin typeface="+mn-ea"/>
              </a:rPr>
              <a:t>应用</a:t>
            </a:r>
            <a:endParaRPr lang="en-US" altLang="zh-CN" sz="2665" dirty="0">
              <a:latin typeface="+mn-ea"/>
            </a:endParaRPr>
          </a:p>
        </p:txBody>
      </p:sp>
      <p:sp>
        <p:nvSpPr>
          <p:cNvPr id="16" name="矩形 15"/>
          <p:cNvSpPr/>
          <p:nvPr/>
        </p:nvSpPr>
        <p:spPr>
          <a:xfrm>
            <a:off x="3117452" y="3439542"/>
            <a:ext cx="1146964" cy="502766"/>
          </a:xfrm>
          <a:prstGeom prst="rect">
            <a:avLst/>
          </a:prstGeom>
        </p:spPr>
        <p:txBody>
          <a:bodyPr wrap="square">
            <a:spAutoFit/>
          </a:bodyPr>
          <a:lstStyle/>
          <a:p>
            <a:pPr algn="ctr"/>
            <a:r>
              <a:rPr lang="zh-CN" altLang="en-US" sz="2665" dirty="0">
                <a:latin typeface="+mn-ea"/>
              </a:rPr>
              <a:t>理解</a:t>
            </a:r>
            <a:endParaRPr lang="en-US" altLang="zh-CN" sz="2665" dirty="0">
              <a:latin typeface="+mn-ea"/>
            </a:endParaRPr>
          </a:p>
        </p:txBody>
      </p:sp>
      <p:sp>
        <p:nvSpPr>
          <p:cNvPr id="17" name="矩形 16"/>
          <p:cNvSpPr/>
          <p:nvPr/>
        </p:nvSpPr>
        <p:spPr>
          <a:xfrm>
            <a:off x="663674" y="1534155"/>
            <a:ext cx="2167345" cy="1077218"/>
          </a:xfrm>
          <a:prstGeom prst="rect">
            <a:avLst/>
          </a:prstGeom>
        </p:spPr>
        <p:txBody>
          <a:bodyPr wrap="square">
            <a:spAutoFit/>
          </a:bodyPr>
          <a:lstStyle/>
          <a:p>
            <a:r>
              <a:rPr lang="zh-CN" altLang="en-US" sz="3200" b="1" dirty="0">
                <a:solidFill>
                  <a:srgbClr val="FF0000"/>
                </a:solidFill>
                <a:latin typeface="+mn-ea"/>
              </a:rPr>
              <a:t>社会需要</a:t>
            </a:r>
            <a:endParaRPr lang="en-US" altLang="zh-CN" sz="3200" b="1" dirty="0">
              <a:solidFill>
                <a:srgbClr val="FF0000"/>
              </a:solidFill>
              <a:latin typeface="+mn-ea"/>
            </a:endParaRPr>
          </a:p>
          <a:p>
            <a:r>
              <a:rPr lang="zh-CN" altLang="en-US" sz="3200" b="1" dirty="0" smtClean="0">
                <a:solidFill>
                  <a:srgbClr val="FF0000"/>
                </a:solidFill>
                <a:latin typeface="+mn-ea"/>
              </a:rPr>
              <a:t>国家需求</a:t>
            </a:r>
            <a:endParaRPr lang="en-US" altLang="zh-CN" sz="3200" b="1" dirty="0">
              <a:solidFill>
                <a:srgbClr val="FF0000"/>
              </a:solidFill>
              <a:latin typeface="+mn-ea"/>
            </a:endParaRPr>
          </a:p>
        </p:txBody>
      </p:sp>
      <p:sp>
        <p:nvSpPr>
          <p:cNvPr id="18" name="矩形 17"/>
          <p:cNvSpPr/>
          <p:nvPr/>
        </p:nvSpPr>
        <p:spPr>
          <a:xfrm>
            <a:off x="667363" y="3842349"/>
            <a:ext cx="2167345" cy="1077218"/>
          </a:xfrm>
          <a:prstGeom prst="rect">
            <a:avLst/>
          </a:prstGeom>
        </p:spPr>
        <p:txBody>
          <a:bodyPr wrap="square">
            <a:spAutoFit/>
          </a:bodyPr>
          <a:lstStyle/>
          <a:p>
            <a:r>
              <a:rPr lang="zh-CN" altLang="en-US" sz="3200" b="1" dirty="0">
                <a:solidFill>
                  <a:srgbClr val="FF0000"/>
                </a:solidFill>
                <a:latin typeface="+mn-ea"/>
              </a:rPr>
              <a:t>职业道德</a:t>
            </a:r>
            <a:endParaRPr lang="en-US" altLang="zh-CN" sz="3200" b="1" dirty="0">
              <a:solidFill>
                <a:srgbClr val="FF0000"/>
              </a:solidFill>
              <a:latin typeface="+mn-ea"/>
            </a:endParaRPr>
          </a:p>
          <a:p>
            <a:r>
              <a:rPr lang="zh-CN" altLang="en-US" sz="3200" b="1" dirty="0">
                <a:solidFill>
                  <a:srgbClr val="FF0000"/>
                </a:solidFill>
                <a:latin typeface="+mn-ea"/>
              </a:rPr>
              <a:t>工匠精神</a:t>
            </a:r>
            <a:endParaRPr lang="en-US" altLang="zh-CN" sz="3200" b="1" dirty="0">
              <a:solidFill>
                <a:srgbClr val="FF0000"/>
              </a:solidFill>
              <a:latin typeface="+mn-ea"/>
            </a:endParaRPr>
          </a:p>
        </p:txBody>
      </p:sp>
      <p:sp>
        <p:nvSpPr>
          <p:cNvPr id="19" name="矩形 18"/>
          <p:cNvSpPr/>
          <p:nvPr/>
        </p:nvSpPr>
        <p:spPr>
          <a:xfrm>
            <a:off x="9890695" y="1534155"/>
            <a:ext cx="2167345" cy="1077218"/>
          </a:xfrm>
          <a:prstGeom prst="rect">
            <a:avLst/>
          </a:prstGeom>
        </p:spPr>
        <p:txBody>
          <a:bodyPr wrap="square">
            <a:spAutoFit/>
          </a:bodyPr>
          <a:lstStyle/>
          <a:p>
            <a:r>
              <a:rPr lang="zh-CN" altLang="en-US" sz="3200" b="1" dirty="0">
                <a:solidFill>
                  <a:srgbClr val="FF0000"/>
                </a:solidFill>
                <a:latin typeface="+mn-ea"/>
              </a:rPr>
              <a:t>伦理道德</a:t>
            </a:r>
            <a:endParaRPr lang="en-US" altLang="zh-CN" sz="3200" b="1" dirty="0">
              <a:solidFill>
                <a:srgbClr val="FF0000"/>
              </a:solidFill>
              <a:latin typeface="+mn-ea"/>
            </a:endParaRPr>
          </a:p>
          <a:p>
            <a:r>
              <a:rPr lang="zh-CN" altLang="en-US" sz="3200" b="1" dirty="0">
                <a:solidFill>
                  <a:srgbClr val="FF0000"/>
                </a:solidFill>
                <a:latin typeface="+mn-ea"/>
              </a:rPr>
              <a:t>社会影响</a:t>
            </a:r>
            <a:endParaRPr lang="en-US" altLang="zh-CN" sz="3200" b="1" dirty="0">
              <a:solidFill>
                <a:srgbClr val="FF0000"/>
              </a:solidFill>
              <a:latin typeface="+mn-ea"/>
            </a:endParaRPr>
          </a:p>
        </p:txBody>
      </p:sp>
      <p:sp>
        <p:nvSpPr>
          <p:cNvPr id="20" name="矩形 19"/>
          <p:cNvSpPr/>
          <p:nvPr/>
        </p:nvSpPr>
        <p:spPr>
          <a:xfrm>
            <a:off x="9890696" y="3836886"/>
            <a:ext cx="2167345" cy="1077218"/>
          </a:xfrm>
          <a:prstGeom prst="rect">
            <a:avLst/>
          </a:prstGeom>
        </p:spPr>
        <p:txBody>
          <a:bodyPr wrap="square">
            <a:spAutoFit/>
          </a:bodyPr>
          <a:lstStyle/>
          <a:p>
            <a:r>
              <a:rPr lang="zh-CN" altLang="en-US" sz="3200" b="1" dirty="0">
                <a:solidFill>
                  <a:srgbClr val="FF0000"/>
                </a:solidFill>
                <a:latin typeface="+mn-ea"/>
              </a:rPr>
              <a:t>可靠可信自主可控</a:t>
            </a:r>
            <a:endParaRPr lang="en-US" altLang="zh-CN" sz="3200" b="1" dirty="0">
              <a:solidFill>
                <a:srgbClr val="FF0000"/>
              </a:solidFill>
              <a:latin typeface="+mn-ea"/>
            </a:endParaRPr>
          </a:p>
        </p:txBody>
      </p:sp>
      <p:sp>
        <p:nvSpPr>
          <p:cNvPr id="21" name="椭圆 20"/>
          <p:cNvSpPr/>
          <p:nvPr/>
        </p:nvSpPr>
        <p:spPr>
          <a:xfrm>
            <a:off x="4309463" y="4071728"/>
            <a:ext cx="3502028" cy="819423"/>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zh-CN" altLang="en-US" sz="3200" b="1" dirty="0">
                <a:solidFill>
                  <a:schemeClr val="tx1"/>
                </a:solidFill>
                <a:latin typeface="+mn-ea"/>
              </a:rPr>
              <a:t>软件定义一切</a:t>
            </a:r>
            <a:endParaRPr kumimoji="1" lang="zh-CN" altLang="en-US" sz="3200" b="1" dirty="0">
              <a:solidFill>
                <a:schemeClr val="tx1"/>
              </a:solidFill>
              <a:latin typeface="+mn-ea"/>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ppt_x"/>
                                          </p:val>
                                        </p:tav>
                                        <p:tav tm="100000">
                                          <p:val>
                                            <p:strVal val="#ppt_x"/>
                                          </p:val>
                                        </p:tav>
                                      </p:tavLst>
                                    </p:anim>
                                    <p:anim calcmode="lin" valueType="num">
                                      <p:cBhvr additive="base">
                                        <p:cTn id="3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500" fill="hold"/>
                                        <p:tgtEl>
                                          <p:spTgt spid="17"/>
                                        </p:tgtEl>
                                        <p:attrNameLst>
                                          <p:attrName>ppt_x</p:attrName>
                                        </p:attrNameLst>
                                      </p:cBhvr>
                                      <p:tavLst>
                                        <p:tav tm="0">
                                          <p:val>
                                            <p:strVal val="#ppt_x"/>
                                          </p:val>
                                        </p:tav>
                                        <p:tav tm="100000">
                                          <p:val>
                                            <p:strVal val="#ppt_x"/>
                                          </p:val>
                                        </p:tav>
                                      </p:tavLst>
                                    </p:anim>
                                    <p:anim calcmode="lin" valueType="num">
                                      <p:cBhvr additive="base">
                                        <p:cTn id="3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0"/>
                                        </p:tgtEl>
                                        <p:attrNameLst>
                                          <p:attrName>style.visibility</p:attrName>
                                        </p:attrNameLst>
                                      </p:cBhvr>
                                      <p:to>
                                        <p:strVal val="visible"/>
                                      </p:to>
                                    </p:set>
                                    <p:anim calcmode="lin" valueType="num">
                                      <p:cBhvr additive="base">
                                        <p:cTn id="49" dur="500" fill="hold"/>
                                        <p:tgtEl>
                                          <p:spTgt spid="20"/>
                                        </p:tgtEl>
                                        <p:attrNameLst>
                                          <p:attrName>ppt_x</p:attrName>
                                        </p:attrNameLst>
                                      </p:cBhvr>
                                      <p:tavLst>
                                        <p:tav tm="0">
                                          <p:val>
                                            <p:strVal val="#ppt_x"/>
                                          </p:val>
                                        </p:tav>
                                        <p:tav tm="100000">
                                          <p:val>
                                            <p:strVal val="#ppt_x"/>
                                          </p:val>
                                        </p:tav>
                                      </p:tavLst>
                                    </p:anim>
                                    <p:anim calcmode="lin" valueType="num">
                                      <p:cBhvr additive="base">
                                        <p:cTn id="5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19"/>
                                        </p:tgtEl>
                                        <p:attrNameLst>
                                          <p:attrName>style.visibility</p:attrName>
                                        </p:attrNameLst>
                                      </p:cBhvr>
                                      <p:to>
                                        <p:strVal val="visible"/>
                                      </p:to>
                                    </p:set>
                                    <p:anim calcmode="lin" valueType="num">
                                      <p:cBhvr additive="base">
                                        <p:cTn id="55" dur="500" fill="hold"/>
                                        <p:tgtEl>
                                          <p:spTgt spid="19"/>
                                        </p:tgtEl>
                                        <p:attrNameLst>
                                          <p:attrName>ppt_x</p:attrName>
                                        </p:attrNameLst>
                                      </p:cBhvr>
                                      <p:tavLst>
                                        <p:tav tm="0">
                                          <p:val>
                                            <p:strVal val="#ppt_x"/>
                                          </p:val>
                                        </p:tav>
                                        <p:tav tm="100000">
                                          <p:val>
                                            <p:strVal val="#ppt_x"/>
                                          </p:val>
                                        </p:tav>
                                      </p:tavLst>
                                    </p:anim>
                                    <p:anim calcmode="lin" valueType="num">
                                      <p:cBhvr additive="base">
                                        <p:cTn id="5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 grpId="0" animBg="1"/>
      <p:bldP spid="13" grpId="0" animBg="1"/>
      <p:bldP spid="14" grpId="0" animBg="1"/>
      <p:bldP spid="15" grpId="0"/>
      <p:bldP spid="16" grpId="0"/>
      <p:bldP spid="17" grpId="0"/>
      <p:bldP spid="18" grpId="0"/>
      <p:bldP spid="19" grpId="0"/>
      <p:bldP spid="2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06"/>
          <p:cNvSpPr txBox="1"/>
          <p:nvPr/>
        </p:nvSpPr>
        <p:spPr>
          <a:xfrm>
            <a:off x="5749491" y="2852325"/>
            <a:ext cx="5204059" cy="533400"/>
          </a:xfrm>
          <a:prstGeom prst="rect">
            <a:avLst/>
          </a:prstGeom>
        </p:spPr>
        <p:txBody>
          <a:bodyPr vert="horz" rtlCol="0" anchor="t" anchorCtr="0">
            <a:noAutofit/>
          </a:bodyPr>
          <a:lstStyle/>
          <a:p>
            <a:pPr defTabSz="457200">
              <a:lnSpc>
                <a:spcPct val="125000"/>
              </a:lnSpc>
            </a:pP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Object 207"/>
          <p:cNvSpPr txBox="1"/>
          <p:nvPr/>
        </p:nvSpPr>
        <p:spPr>
          <a:xfrm>
            <a:off x="4950946" y="2331006"/>
            <a:ext cx="54635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02</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7" name="Object 209"/>
          <p:cNvSpPr txBox="1"/>
          <p:nvPr/>
        </p:nvSpPr>
        <p:spPr>
          <a:xfrm>
            <a:off x="4944595" y="949491"/>
            <a:ext cx="5469940"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01</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什么是软件</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9" name="Object 205"/>
          <p:cNvSpPr txBox="1"/>
          <p:nvPr/>
        </p:nvSpPr>
        <p:spPr>
          <a:xfrm>
            <a:off x="4976345" y="3712521"/>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03</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什么是</a:t>
            </a:r>
            <a:r>
              <a:rPr lang="zh-CN" altLang="en-US" sz="3000" spc="300" dirty="0" smtClean="0">
                <a:solidFill>
                  <a:srgbClr val="000000"/>
                </a:solidFill>
                <a:latin typeface="微软雅黑" panose="020B0503020204020204" pitchFamily="34" charset="-122"/>
                <a:ea typeface="微软雅黑" panose="020B0503020204020204" pitchFamily="34" charset="-122"/>
              </a:rPr>
              <a:t>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12" name="AutoShape 4"/>
          <p:cNvSpPr>
            <a:spLocks noChangeArrowheads="1"/>
          </p:cNvSpPr>
          <p:nvPr/>
        </p:nvSpPr>
        <p:spPr bwMode="auto">
          <a:xfrm>
            <a:off x="4549308" y="5288419"/>
            <a:ext cx="395287" cy="431800"/>
          </a:xfrm>
          <a:prstGeom prst="sun">
            <a:avLst>
              <a:gd name="adj" fmla="val 25000"/>
            </a:avLst>
          </a:prstGeom>
          <a:solidFill>
            <a:srgbClr val="EB7C1F"/>
          </a:solidFill>
          <a:ln>
            <a:noFill/>
          </a:ln>
        </p:spPr>
        <p:txBody>
          <a:bodyPr wrap="none" lIns="107950" tIns="53975" rIns="107950" bIns="53975"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ea typeface="宋体" panose="02010600030101010101" pitchFamily="2" charset="-122"/>
            </a:endParaRPr>
          </a:p>
        </p:txBody>
      </p:sp>
      <p:sp>
        <p:nvSpPr>
          <p:cNvPr id="11" name="Object 205"/>
          <p:cNvSpPr txBox="1"/>
          <p:nvPr/>
        </p:nvSpPr>
        <p:spPr>
          <a:xfrm>
            <a:off x="4950946" y="5311859"/>
            <a:ext cx="5438189" cy="457200"/>
          </a:xfrm>
          <a:prstGeom prst="rect">
            <a:avLst/>
          </a:prstGeom>
        </p:spPr>
        <p:txBody>
          <a:bodyPr vert="horz" rtlCol="0" anchor="ctr" anchorCtr="0">
            <a:noAutofit/>
          </a:bodyPr>
          <a:lstStyle/>
          <a:p>
            <a:pPr defTabSz="457200"/>
            <a:r>
              <a:rPr lang="en-US" altLang="zh-CN" sz="3000" spc="300" dirty="0" smtClean="0">
                <a:solidFill>
                  <a:srgbClr val="E0CFBD"/>
                </a:solidFill>
                <a:latin typeface="微软雅黑" panose="020B0503020204020204" pitchFamily="34" charset="-122"/>
                <a:ea typeface="微软雅黑" panose="020B0503020204020204" pitchFamily="34" charset="-122"/>
              </a:rPr>
              <a:t>04</a:t>
            </a:r>
            <a:r>
              <a:rPr lang="en-US" altLang="zh-CN" sz="3000" spc="300" dirty="0" smtClean="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smtClean="0">
                <a:solidFill>
                  <a:srgbClr val="000000"/>
                </a:solidFill>
                <a:latin typeface="微软雅黑" panose="020B0503020204020204" pitchFamily="34" charset="-122"/>
                <a:ea typeface="微软雅黑" panose="020B0503020204020204" pitchFamily="34" charset="-122"/>
              </a:rPr>
              <a:t>AI</a:t>
            </a:r>
            <a:r>
              <a:rPr lang="zh-CN" altLang="en-US" sz="3000" spc="300" dirty="0" smtClean="0">
                <a:solidFill>
                  <a:srgbClr val="000000"/>
                </a:solidFill>
                <a:latin typeface="微软雅黑" panose="020B0503020204020204" pitchFamily="34" charset="-122"/>
                <a:ea typeface="微软雅黑" panose="020B0503020204020204" pitchFamily="34" charset="-122"/>
              </a:rPr>
              <a:t>时代的软件工程</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smtClean="0"/>
              <a:t>智能软件工程</a:t>
            </a:r>
            <a:endParaRPr lang="zh-CN" altLang="en-US" dirty="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12" name="椭圆 11"/>
          <p:cNvSpPr/>
          <p:nvPr/>
        </p:nvSpPr>
        <p:spPr bwMode="auto">
          <a:xfrm>
            <a:off x="2247491" y="3068960"/>
            <a:ext cx="2160240" cy="1440160"/>
          </a:xfrm>
          <a:prstGeom prst="ellips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7950" tIns="53975" rIns="107950" bIns="53975" numCol="1" rtlCol="0" anchor="t" anchorCtr="0" compatLnSpc="1"/>
          <a:lstStyle/>
          <a:p>
            <a:pPr eaLnBrk="0" fontAlgn="base" hangingPunct="0">
              <a:spcBef>
                <a:spcPct val="0"/>
              </a:spcBef>
              <a:spcAft>
                <a:spcPct val="0"/>
              </a:spcAft>
            </a:pPr>
            <a:endParaRPr lang="zh-CN" altLang="en-US" sz="1000" smtClean="0">
              <a:solidFill>
                <a:srgbClr val="FFFFFF"/>
              </a:solidFill>
              <a:ea typeface="宋体" panose="02010600030101010101" pitchFamily="2" charset="-122"/>
            </a:endParaRPr>
          </a:p>
        </p:txBody>
      </p:sp>
      <p:sp>
        <p:nvSpPr>
          <p:cNvPr id="13" name="椭圆 12"/>
          <p:cNvSpPr/>
          <p:nvPr/>
        </p:nvSpPr>
        <p:spPr bwMode="auto">
          <a:xfrm>
            <a:off x="7216043" y="2924944"/>
            <a:ext cx="2880320" cy="1728192"/>
          </a:xfrm>
          <a:prstGeom prst="ellipse">
            <a:avLst/>
          </a:prstGeom>
          <a:solidFill>
            <a:srgbClr val="FFCAAA">
              <a:lumMod val="75000"/>
            </a:srgbClr>
          </a:solidFill>
          <a:ln>
            <a:noFill/>
          </a:ln>
          <a:effectLst/>
        </p:spPr>
        <p:txBody>
          <a:bodyPr vert="horz" wrap="square" lIns="107950" tIns="53975" rIns="107950" bIns="53975" numCol="1" rtlCol="0" anchor="ctr" anchorCtr="0" compatLnSpc="1"/>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zh-CN" sz="2400" b="1" i="0" u="none" strike="noStrike" kern="0" cap="none" spc="0" normalizeH="0" baseline="0" noProof="0" dirty="0" smtClean="0">
                <a:ln>
                  <a:noFill/>
                </a:ln>
                <a:solidFill>
                  <a:srgbClr val="FFFFFF"/>
                </a:solidFill>
                <a:effectLst/>
                <a:uLnTx/>
                <a:uFillTx/>
                <a:ea typeface="宋体" panose="02010600030101010101" pitchFamily="2" charset="-122"/>
              </a:rPr>
              <a:t>Software Engineering</a:t>
            </a:r>
            <a:endParaRPr kumimoji="0" lang="zh-CN" altLang="en-US" sz="2400" b="1" i="0" u="none" strike="noStrike" kern="0" cap="none" spc="0" normalizeH="0" baseline="0" noProof="0" dirty="0" smtClean="0">
              <a:ln>
                <a:noFill/>
              </a:ln>
              <a:solidFill>
                <a:srgbClr val="FFFFFF"/>
              </a:solidFill>
              <a:effectLst/>
              <a:uLnTx/>
              <a:uFillTx/>
              <a:ea typeface="宋体" panose="02010600030101010101" pitchFamily="2" charset="-122"/>
            </a:endParaRPr>
          </a:p>
        </p:txBody>
      </p:sp>
      <p:sp>
        <p:nvSpPr>
          <p:cNvPr id="14" name="椭圆 13"/>
          <p:cNvSpPr/>
          <p:nvPr/>
        </p:nvSpPr>
        <p:spPr bwMode="auto">
          <a:xfrm>
            <a:off x="2247491" y="2963664"/>
            <a:ext cx="2880320" cy="1728192"/>
          </a:xfrm>
          <a:prstGeom prst="ellipse">
            <a:avLst/>
          </a:prstGeom>
          <a:solidFill>
            <a:srgbClr val="009999"/>
          </a:solidFill>
          <a:ln>
            <a:noFill/>
          </a:ln>
          <a:effectLst/>
        </p:spPr>
        <p:txBody>
          <a:bodyPr vert="horz" wrap="square" lIns="107950" tIns="53975" rIns="107950" bIns="53975" numCol="1" rtlCol="0" anchor="ctr" anchorCtr="0" compatLnSpc="1"/>
          <a:lstStyle/>
          <a:p>
            <a:pPr marL="0" marR="0" lvl="0" indent="0" algn="ctr" defTabSz="914400" eaLnBrk="0" fontAlgn="base" latinLnBrk="0" hangingPunct="0">
              <a:lnSpc>
                <a:spcPct val="100000"/>
              </a:lnSpc>
              <a:spcBef>
                <a:spcPct val="0"/>
              </a:spcBef>
              <a:spcAft>
                <a:spcPct val="0"/>
              </a:spcAft>
              <a:buClrTx/>
              <a:buSzTx/>
              <a:buFontTx/>
              <a:buNone/>
              <a:defRPr/>
            </a:pPr>
            <a:r>
              <a:rPr kumimoji="0" lang="en-US" altLang="zh-CN" sz="2400" b="1" i="0" u="none" strike="noStrike" kern="0" cap="none" spc="0" normalizeH="0" baseline="0" noProof="0" dirty="0" smtClean="0">
                <a:ln>
                  <a:noFill/>
                </a:ln>
                <a:solidFill>
                  <a:srgbClr val="FFFFFF"/>
                </a:solidFill>
                <a:effectLst/>
                <a:uLnTx/>
                <a:uFillTx/>
                <a:ea typeface="宋体" panose="02010600030101010101" pitchFamily="2" charset="-122"/>
              </a:rPr>
              <a:t>Artificial</a:t>
            </a:r>
            <a:endParaRPr kumimoji="0" lang="en-US" altLang="zh-CN" sz="2400" b="1" i="0" u="none" strike="noStrike" kern="0" cap="none" spc="0" normalizeH="0" baseline="0" noProof="0" dirty="0" smtClean="0">
              <a:ln>
                <a:noFill/>
              </a:ln>
              <a:solidFill>
                <a:srgbClr val="FFFFFF"/>
              </a:solidFill>
              <a:effectLst/>
              <a:uLnTx/>
              <a:uFillTx/>
              <a:ea typeface="宋体" panose="02010600030101010101" pitchFamily="2" charset="-122"/>
            </a:endParaRPr>
          </a:p>
          <a:p>
            <a:pPr marL="0" marR="0" lvl="0" indent="0" algn="ctr" defTabSz="914400" eaLnBrk="0" fontAlgn="base" latinLnBrk="0" hangingPunct="0">
              <a:lnSpc>
                <a:spcPct val="100000"/>
              </a:lnSpc>
              <a:spcBef>
                <a:spcPct val="0"/>
              </a:spcBef>
              <a:spcAft>
                <a:spcPct val="0"/>
              </a:spcAft>
              <a:buClrTx/>
              <a:buSzTx/>
              <a:buFontTx/>
              <a:buNone/>
              <a:defRPr/>
            </a:pPr>
            <a:r>
              <a:rPr kumimoji="0" lang="en-US" altLang="zh-CN" sz="2400" b="1" i="0" u="none" strike="noStrike" kern="0" cap="none" spc="0" normalizeH="0" baseline="0" noProof="0" dirty="0" smtClean="0">
                <a:ln>
                  <a:noFill/>
                </a:ln>
                <a:solidFill>
                  <a:srgbClr val="FFFFFF"/>
                </a:solidFill>
                <a:effectLst/>
                <a:uLnTx/>
                <a:uFillTx/>
                <a:ea typeface="宋体" panose="02010600030101010101" pitchFamily="2" charset="-122"/>
              </a:rPr>
              <a:t>Intelligence</a:t>
            </a:r>
            <a:endParaRPr kumimoji="0" lang="zh-CN" altLang="en-US" sz="2400" b="1" i="0" u="none" strike="noStrike" kern="0" cap="none" spc="0" normalizeH="0" baseline="0" noProof="0" dirty="0" smtClean="0">
              <a:ln>
                <a:noFill/>
              </a:ln>
              <a:solidFill>
                <a:srgbClr val="FFFFFF"/>
              </a:solidFill>
              <a:effectLst/>
              <a:uLnTx/>
              <a:uFillTx/>
              <a:ea typeface="宋体" panose="02010600030101010101" pitchFamily="2" charset="-122"/>
            </a:endParaRPr>
          </a:p>
        </p:txBody>
      </p:sp>
      <p:sp>
        <p:nvSpPr>
          <p:cNvPr id="15" name="上弧形箭头 14"/>
          <p:cNvSpPr/>
          <p:nvPr/>
        </p:nvSpPr>
        <p:spPr bwMode="auto">
          <a:xfrm>
            <a:off x="4407731" y="2420888"/>
            <a:ext cx="3600400" cy="504056"/>
          </a:xfrm>
          <a:prstGeom prst="curvedDownArrow">
            <a:avLst/>
          </a:prstGeom>
          <a:solidFill>
            <a:srgbClr val="009999"/>
          </a:solidFill>
          <a:ln>
            <a:noFill/>
          </a:ln>
          <a:effectLst/>
        </p:spPr>
        <p:txBody>
          <a:bodyPr vert="horz" wrap="square" lIns="107950" tIns="53975" rIns="107950" bIns="53975" numCol="1" rtlCol="0" anchor="t" anchorCtr="0" compatLnSpc="1"/>
          <a:lstStyle/>
          <a:p>
            <a:pPr marL="0" marR="0" lvl="0" indent="0" defTabSz="914400" eaLnBrk="0" fontAlgn="base" latinLnBrk="0" hangingPunct="0">
              <a:lnSpc>
                <a:spcPct val="100000"/>
              </a:lnSpc>
              <a:spcBef>
                <a:spcPct val="0"/>
              </a:spcBef>
              <a:spcAft>
                <a:spcPct val="0"/>
              </a:spcAft>
              <a:buClrTx/>
              <a:buSzTx/>
              <a:buFontTx/>
              <a:buNone/>
              <a:defRPr/>
            </a:pPr>
            <a:endParaRPr kumimoji="0" lang="zh-CN" altLang="en-US" sz="1000" b="0" i="0" u="none" strike="noStrike" kern="0" cap="none" spc="0" normalizeH="0" baseline="0" noProof="0" smtClean="0">
              <a:ln>
                <a:noFill/>
              </a:ln>
              <a:solidFill>
                <a:srgbClr val="FFFFFF"/>
              </a:solidFill>
              <a:effectLst/>
              <a:uLnTx/>
              <a:uFillTx/>
              <a:ea typeface="宋体" panose="02010600030101010101" pitchFamily="2" charset="-122"/>
            </a:endParaRPr>
          </a:p>
        </p:txBody>
      </p:sp>
      <p:sp>
        <p:nvSpPr>
          <p:cNvPr id="16" name="上弧形箭头 15"/>
          <p:cNvSpPr/>
          <p:nvPr/>
        </p:nvSpPr>
        <p:spPr bwMode="auto">
          <a:xfrm rot="10800000">
            <a:off x="4424364" y="4735197"/>
            <a:ext cx="3600400" cy="504056"/>
          </a:xfrm>
          <a:prstGeom prst="curvedDownArrow">
            <a:avLst/>
          </a:prstGeom>
          <a:solidFill>
            <a:srgbClr val="FFCAAA">
              <a:lumMod val="75000"/>
            </a:srgbClr>
          </a:solidFill>
          <a:ln>
            <a:noFill/>
          </a:ln>
          <a:effectLst/>
        </p:spPr>
        <p:txBody>
          <a:bodyPr vert="horz" wrap="square" lIns="107950" tIns="53975" rIns="107950" bIns="53975" numCol="1" rtlCol="0" anchor="t" anchorCtr="0" compatLnSpc="1"/>
          <a:lstStyle/>
          <a:p>
            <a:pPr marL="0" marR="0" lvl="0" indent="0" defTabSz="914400" eaLnBrk="0" fontAlgn="base" latinLnBrk="0" hangingPunct="0">
              <a:lnSpc>
                <a:spcPct val="100000"/>
              </a:lnSpc>
              <a:spcBef>
                <a:spcPct val="0"/>
              </a:spcBef>
              <a:spcAft>
                <a:spcPct val="0"/>
              </a:spcAft>
              <a:buClrTx/>
              <a:buSzTx/>
              <a:buFontTx/>
              <a:buNone/>
              <a:defRPr/>
            </a:pPr>
            <a:endParaRPr kumimoji="0" lang="zh-CN" altLang="en-US" sz="1000" b="0" i="0" u="none" strike="noStrike" kern="0" cap="none" spc="0" normalizeH="0" baseline="0" noProof="0" smtClean="0">
              <a:ln>
                <a:noFill/>
              </a:ln>
              <a:solidFill>
                <a:srgbClr val="FFFFFF"/>
              </a:solidFill>
              <a:effectLst/>
              <a:uLnTx/>
              <a:uFillTx/>
              <a:ea typeface="宋体" panose="02010600030101010101" pitchFamily="2" charset="-122"/>
            </a:endParaRPr>
          </a:p>
        </p:txBody>
      </p:sp>
      <p:sp>
        <p:nvSpPr>
          <p:cNvPr id="17" name="矩形 16"/>
          <p:cNvSpPr/>
          <p:nvPr/>
        </p:nvSpPr>
        <p:spPr>
          <a:xfrm>
            <a:off x="4407731" y="1763724"/>
            <a:ext cx="4099199" cy="400110"/>
          </a:xfrm>
          <a:prstGeom prst="rect">
            <a:avLst/>
          </a:prstGeom>
        </p:spPr>
        <p:txBody>
          <a:bodyPr wrap="none">
            <a:spAutoFit/>
          </a:bodyPr>
          <a:lstStyle/>
          <a:p>
            <a:pPr eaLnBrk="0" fontAlgn="base" hangingPunct="0">
              <a:spcBef>
                <a:spcPct val="0"/>
              </a:spcBef>
              <a:spcAft>
                <a:spcPct val="0"/>
              </a:spcAft>
            </a:pPr>
            <a:r>
              <a:rPr lang="en-US" altLang="zh-CN" sz="2000" b="1" dirty="0">
                <a:solidFill>
                  <a:srgbClr val="009999"/>
                </a:solidFill>
                <a:ea typeface="宋体" panose="02010600030101010101" pitchFamily="2" charset="-122"/>
                <a:cs typeface="Arial" panose="020B0604020202020204" pitchFamily="34" charset="0"/>
              </a:rPr>
              <a:t>Intelligent</a:t>
            </a:r>
            <a:r>
              <a:rPr lang="en-US" altLang="zh-CN" sz="2000" b="1" dirty="0">
                <a:solidFill>
                  <a:srgbClr val="0070C1"/>
                </a:solidFill>
                <a:ea typeface="宋体" panose="02010600030101010101" pitchFamily="2" charset="-122"/>
                <a:cs typeface="Arial" panose="020B0604020202020204" pitchFamily="34" charset="0"/>
              </a:rPr>
              <a:t> </a:t>
            </a:r>
            <a:r>
              <a:rPr lang="en-US" altLang="zh-CN" sz="2000" b="1" dirty="0">
                <a:solidFill>
                  <a:srgbClr val="EE7D31"/>
                </a:solidFill>
                <a:ea typeface="宋体" panose="02010600030101010101" pitchFamily="2" charset="-122"/>
                <a:cs typeface="Arial" panose="020B0604020202020204" pitchFamily="34" charset="0"/>
              </a:rPr>
              <a:t>Software Engineering</a:t>
            </a:r>
            <a:endParaRPr lang="zh-CN" altLang="en-US" sz="2000" dirty="0">
              <a:solidFill>
                <a:srgbClr val="FFFFFF"/>
              </a:solidFill>
              <a:ea typeface="宋体" panose="02010600030101010101" pitchFamily="2" charset="-122"/>
              <a:cs typeface="Arial" panose="020B0604020202020204" pitchFamily="34" charset="0"/>
            </a:endParaRPr>
          </a:p>
        </p:txBody>
      </p:sp>
      <p:sp>
        <p:nvSpPr>
          <p:cNvPr id="18" name="矩形 17"/>
          <p:cNvSpPr/>
          <p:nvPr/>
        </p:nvSpPr>
        <p:spPr>
          <a:xfrm>
            <a:off x="4281559" y="5517232"/>
            <a:ext cx="4099199" cy="400110"/>
          </a:xfrm>
          <a:prstGeom prst="rect">
            <a:avLst/>
          </a:prstGeom>
        </p:spPr>
        <p:txBody>
          <a:bodyPr wrap="none">
            <a:spAutoFit/>
          </a:bodyPr>
          <a:lstStyle/>
          <a:p>
            <a:pPr eaLnBrk="0" fontAlgn="base" hangingPunct="0">
              <a:spcBef>
                <a:spcPct val="0"/>
              </a:spcBef>
              <a:spcAft>
                <a:spcPct val="0"/>
              </a:spcAft>
            </a:pPr>
            <a:r>
              <a:rPr lang="en-US" altLang="zh-CN" sz="2000" b="1" dirty="0">
                <a:solidFill>
                  <a:srgbClr val="009999"/>
                </a:solidFill>
                <a:ea typeface="宋体" panose="02010600030101010101" pitchFamily="2" charset="-122"/>
                <a:cs typeface="Arial" panose="020B0604020202020204" pitchFamily="34" charset="0"/>
              </a:rPr>
              <a:t>Intelligent Software </a:t>
            </a:r>
            <a:r>
              <a:rPr lang="en-US" altLang="zh-CN" sz="2000" b="1" dirty="0">
                <a:solidFill>
                  <a:srgbClr val="EE7D31"/>
                </a:solidFill>
                <a:ea typeface="宋体" panose="02010600030101010101" pitchFamily="2" charset="-122"/>
                <a:cs typeface="Arial" panose="020B0604020202020204" pitchFamily="34" charset="0"/>
              </a:rPr>
              <a:t>Engineering</a:t>
            </a:r>
            <a:endParaRPr lang="zh-CN" altLang="en-US" sz="2000" dirty="0">
              <a:solidFill>
                <a:srgbClr val="FFFFFF"/>
              </a:solidFill>
              <a:ea typeface="宋体" panose="02010600030101010101" pitchFamily="2" charset="-122"/>
              <a:cs typeface="Arial" panose="020B0604020202020204" pitchFamily="34" charset="0"/>
            </a:endParaRPr>
          </a:p>
        </p:txBody>
      </p:sp>
    </p:spTree>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大模型</a:t>
            </a:r>
            <a:r>
              <a:rPr lang="en-US" altLang="zh-CN" dirty="0" smtClean="0"/>
              <a:t>(Large Language Model, LLM)</a:t>
            </a:r>
            <a:r>
              <a:rPr lang="zh-CN" altLang="en-US" dirty="0" smtClean="0"/>
              <a:t>的崛起</a:t>
            </a:r>
            <a:endParaRPr lang="zh-CN" altLang="en-US" dirty="0"/>
          </a:p>
        </p:txBody>
      </p:sp>
      <p:sp>
        <p:nvSpPr>
          <p:cNvPr id="3" name="内容占位符 2"/>
          <p:cNvSpPr>
            <a:spLocks noGrp="1"/>
          </p:cNvSpPr>
          <p:nvPr>
            <p:ph idx="1"/>
          </p:nvPr>
        </p:nvSpPr>
        <p:spPr>
          <a:xfrm>
            <a:off x="612001" y="1382400"/>
            <a:ext cx="9787222" cy="5031101"/>
          </a:xfrm>
        </p:spPr>
        <p:txBody>
          <a:bodyPr/>
          <a:lstStyle/>
          <a:p>
            <a:r>
              <a:rPr lang="en-US" altLang="zh-CN" sz="2000" dirty="0"/>
              <a:t>DeepMind </a:t>
            </a:r>
            <a:r>
              <a:rPr lang="zh-CN" altLang="zh-CN" sz="2000" dirty="0" smtClean="0"/>
              <a:t>的</a:t>
            </a:r>
            <a:r>
              <a:rPr lang="zh-CN" altLang="en-US" sz="2000" dirty="0" smtClean="0"/>
              <a:t>代码生成工具</a:t>
            </a:r>
            <a:r>
              <a:rPr lang="en-US" altLang="zh-CN" sz="2000" dirty="0" err="1" smtClean="0">
                <a:solidFill>
                  <a:srgbClr val="EB7C11"/>
                </a:solidFill>
              </a:rPr>
              <a:t>AlphaCode</a:t>
            </a:r>
            <a:r>
              <a:rPr lang="en-US" altLang="zh-CN" sz="2000" dirty="0" smtClean="0">
                <a:solidFill>
                  <a:srgbClr val="EB7C11"/>
                </a:solidFill>
              </a:rPr>
              <a:t> </a:t>
            </a:r>
            <a:endParaRPr lang="en-US" altLang="zh-CN" sz="2000" dirty="0" smtClean="0">
              <a:solidFill>
                <a:srgbClr val="EB7C11"/>
              </a:solidFill>
            </a:endParaRPr>
          </a:p>
          <a:p>
            <a:pPr lvl="1"/>
            <a:r>
              <a:rPr lang="zh-CN" altLang="en-US" sz="1800" dirty="0" smtClean="0"/>
              <a:t>采用</a:t>
            </a:r>
            <a:r>
              <a:rPr lang="en-US" altLang="zh-CN" sz="1800" dirty="0" smtClean="0"/>
              <a:t>Transformer</a:t>
            </a:r>
            <a:r>
              <a:rPr lang="zh-CN" altLang="en-US" sz="1800" dirty="0" smtClean="0"/>
              <a:t>模型，用大规模代码语料进行预训练</a:t>
            </a:r>
            <a:endParaRPr lang="en-US" altLang="zh-CN" sz="1800" dirty="0" smtClean="0"/>
          </a:p>
          <a:p>
            <a:pPr lvl="1"/>
            <a:r>
              <a:rPr lang="en-US" altLang="zh-CN" sz="1800" dirty="0" smtClean="0"/>
              <a:t>2021</a:t>
            </a:r>
            <a:r>
              <a:rPr lang="zh-CN" altLang="zh-CN" sz="1800" dirty="0"/>
              <a:t>年底参加了</a:t>
            </a:r>
            <a:r>
              <a:rPr lang="en-US" altLang="zh-CN" sz="1800" dirty="0"/>
              <a:t> </a:t>
            </a:r>
            <a:r>
              <a:rPr lang="en-US" altLang="zh-CN" sz="1800" dirty="0" err="1"/>
              <a:t>Codeforces</a:t>
            </a:r>
            <a:r>
              <a:rPr lang="zh-CN" altLang="zh-CN" sz="1800" dirty="0"/>
              <a:t>竞赛平台组织的</a:t>
            </a:r>
            <a:r>
              <a:rPr lang="en-US" altLang="zh-CN" sz="1800" dirty="0"/>
              <a:t>10</a:t>
            </a:r>
            <a:r>
              <a:rPr lang="zh-CN" altLang="zh-CN" sz="1800" dirty="0"/>
              <a:t>场实时编程比赛，总体排名位于前</a:t>
            </a:r>
            <a:r>
              <a:rPr lang="en-US" altLang="zh-CN" sz="1800" dirty="0"/>
              <a:t> 54.3%</a:t>
            </a:r>
            <a:r>
              <a:rPr lang="zh-CN" altLang="zh-CN" sz="1800" dirty="0"/>
              <a:t>，击败了</a:t>
            </a:r>
            <a:r>
              <a:rPr lang="en-US" altLang="zh-CN" sz="1800" dirty="0"/>
              <a:t> 46% </a:t>
            </a:r>
            <a:r>
              <a:rPr lang="zh-CN" altLang="zh-CN" sz="1800" dirty="0"/>
              <a:t>的人类</a:t>
            </a:r>
            <a:r>
              <a:rPr lang="zh-CN" altLang="zh-CN" sz="1800" dirty="0" smtClean="0"/>
              <a:t>参赛者。</a:t>
            </a:r>
            <a:endParaRPr lang="en-US" altLang="zh-CN" sz="1800" dirty="0" smtClean="0"/>
          </a:p>
          <a:p>
            <a:pPr>
              <a:spcBef>
                <a:spcPts val="600"/>
              </a:spcBef>
            </a:pPr>
            <a:r>
              <a:rPr lang="zh-CN" altLang="zh-CN" sz="2000" dirty="0" smtClean="0"/>
              <a:t>微软的</a:t>
            </a:r>
            <a:r>
              <a:rPr lang="en-US" altLang="zh-CN" sz="2000" dirty="0"/>
              <a:t>AI</a:t>
            </a:r>
            <a:r>
              <a:rPr lang="zh-CN" altLang="en-US" sz="2000" dirty="0"/>
              <a:t>结对</a:t>
            </a:r>
            <a:r>
              <a:rPr lang="zh-CN" altLang="en-US" sz="2000" dirty="0" smtClean="0"/>
              <a:t>编程助手</a:t>
            </a:r>
            <a:r>
              <a:rPr lang="en-US" altLang="zh-CN" sz="2000" dirty="0" smtClean="0">
                <a:solidFill>
                  <a:srgbClr val="EB7C11"/>
                </a:solidFill>
              </a:rPr>
              <a:t>GitHub Copilot </a:t>
            </a:r>
            <a:endParaRPr lang="en-US" altLang="zh-CN" sz="2000" dirty="0">
              <a:solidFill>
                <a:srgbClr val="EB7C11"/>
              </a:solidFill>
            </a:endParaRPr>
          </a:p>
          <a:p>
            <a:pPr lvl="1"/>
            <a:r>
              <a:rPr lang="zh-CN" altLang="en-US" sz="1800" dirty="0" smtClean="0"/>
              <a:t>采用</a:t>
            </a:r>
            <a:r>
              <a:rPr lang="en-US" altLang="zh-CN" sz="1800" dirty="0" err="1"/>
              <a:t>OpenAI</a:t>
            </a:r>
            <a:r>
              <a:rPr lang="en-US" altLang="zh-CN" sz="1800" dirty="0"/>
              <a:t> </a:t>
            </a:r>
            <a:r>
              <a:rPr lang="zh-CN" altLang="en-US" sz="1800" dirty="0"/>
              <a:t>的</a:t>
            </a:r>
            <a:r>
              <a:rPr lang="en-US" altLang="zh-CN" sz="1800" dirty="0" smtClean="0"/>
              <a:t>Codex</a:t>
            </a:r>
            <a:r>
              <a:rPr lang="zh-CN" altLang="en-US" sz="1800" dirty="0" smtClean="0"/>
              <a:t>模型，一个基于</a:t>
            </a:r>
            <a:r>
              <a:rPr lang="en-US" altLang="zh-CN" sz="1800" dirty="0"/>
              <a:t>GPT-3 </a:t>
            </a:r>
            <a:r>
              <a:rPr lang="zh-CN" altLang="en-US" sz="1800" dirty="0" smtClean="0"/>
              <a:t>的代码预训练模型</a:t>
            </a:r>
            <a:endParaRPr lang="en-US" altLang="zh-CN" sz="1800" dirty="0" smtClean="0"/>
          </a:p>
          <a:p>
            <a:pPr lvl="1"/>
            <a:r>
              <a:rPr lang="en-US" altLang="zh-CN" sz="1800" dirty="0" smtClean="0"/>
              <a:t>2022</a:t>
            </a:r>
            <a:r>
              <a:rPr lang="zh-CN" altLang="zh-CN" sz="1800" dirty="0" smtClean="0"/>
              <a:t>年</a:t>
            </a:r>
            <a:r>
              <a:rPr lang="en-US" altLang="zh-CN" sz="1800" dirty="0" smtClean="0"/>
              <a:t>8</a:t>
            </a:r>
            <a:r>
              <a:rPr lang="zh-CN" altLang="zh-CN" sz="1800" dirty="0" smtClean="0"/>
              <a:t>月份结束</a:t>
            </a:r>
            <a:r>
              <a:rPr lang="zh-CN" altLang="zh-CN" sz="1800" dirty="0"/>
              <a:t>了公测，开始商业化</a:t>
            </a:r>
            <a:r>
              <a:rPr lang="zh-CN" altLang="zh-CN" sz="1800" dirty="0" smtClean="0"/>
              <a:t>运作</a:t>
            </a:r>
            <a:r>
              <a:rPr lang="en-US" altLang="zh-CN" sz="1800" dirty="0" smtClean="0"/>
              <a:t> </a:t>
            </a:r>
            <a:endParaRPr lang="en-US" altLang="zh-CN" sz="1800" dirty="0" smtClean="0"/>
          </a:p>
          <a:p>
            <a:pPr>
              <a:spcBef>
                <a:spcPts val="600"/>
              </a:spcBef>
            </a:pPr>
            <a:r>
              <a:rPr lang="en-US" altLang="zh-CN" sz="2000" dirty="0" err="1" smtClean="0"/>
              <a:t>OpenAI</a:t>
            </a:r>
            <a:r>
              <a:rPr lang="en-US" altLang="zh-CN" sz="2000" dirty="0" smtClean="0"/>
              <a:t> </a:t>
            </a:r>
            <a:r>
              <a:rPr lang="zh-CN" altLang="en-US" sz="2000" dirty="0" smtClean="0"/>
              <a:t>的对话式大型语言模型</a:t>
            </a:r>
            <a:r>
              <a:rPr lang="en-US" altLang="zh-CN" sz="2000" dirty="0" err="1" smtClean="0">
                <a:solidFill>
                  <a:srgbClr val="EB7C11"/>
                </a:solidFill>
              </a:rPr>
              <a:t>ChatGPT</a:t>
            </a:r>
            <a:r>
              <a:rPr lang="zh-CN" altLang="en-US" sz="2000" dirty="0" smtClean="0"/>
              <a:t>和</a:t>
            </a:r>
            <a:r>
              <a:rPr lang="en-US" altLang="zh-CN" sz="2000" dirty="0" smtClean="0">
                <a:solidFill>
                  <a:srgbClr val="EB7C11"/>
                </a:solidFill>
              </a:rPr>
              <a:t>GPT-4</a:t>
            </a:r>
            <a:r>
              <a:rPr lang="en-US" altLang="zh-CN" sz="2000" dirty="0" smtClean="0"/>
              <a:t> </a:t>
            </a:r>
            <a:endParaRPr lang="en-US" altLang="zh-CN" sz="2000" dirty="0" smtClean="0"/>
          </a:p>
          <a:p>
            <a:pPr lvl="1"/>
            <a:r>
              <a:rPr lang="en-US" altLang="zh-CN" sz="1800" dirty="0" err="1" smtClean="0"/>
              <a:t>ChatGPT</a:t>
            </a:r>
            <a:r>
              <a:rPr lang="en-US" altLang="zh-CN" sz="1800" dirty="0" smtClean="0"/>
              <a:t> </a:t>
            </a:r>
            <a:r>
              <a:rPr lang="zh-CN" altLang="en-US" sz="1800" dirty="0"/>
              <a:t>最擅长的就是回答用户提出的</a:t>
            </a:r>
            <a:r>
              <a:rPr lang="zh-CN" altLang="en-US" sz="1800" dirty="0" smtClean="0"/>
              <a:t>问题。</a:t>
            </a:r>
            <a:endParaRPr lang="en-US" altLang="zh-CN" sz="1800" dirty="0" smtClean="0"/>
          </a:p>
          <a:p>
            <a:pPr lvl="1"/>
            <a:r>
              <a:rPr lang="en-US" altLang="zh-CN" sz="1800" dirty="0" err="1"/>
              <a:t>ChatGPT</a:t>
            </a:r>
            <a:r>
              <a:rPr lang="en-US" altLang="zh-CN" sz="1800" dirty="0"/>
              <a:t> </a:t>
            </a:r>
            <a:r>
              <a:rPr lang="zh-CN" altLang="en-US" sz="1800" dirty="0"/>
              <a:t>通过了 </a:t>
            </a:r>
            <a:r>
              <a:rPr lang="en-US" altLang="zh-CN" sz="1800" dirty="0"/>
              <a:t>2022 </a:t>
            </a:r>
            <a:r>
              <a:rPr lang="zh-CN" altLang="en-US" sz="1800" dirty="0"/>
              <a:t>年的 </a:t>
            </a:r>
            <a:r>
              <a:rPr lang="en-US" altLang="zh-CN" sz="1800" dirty="0"/>
              <a:t>AP computer science A </a:t>
            </a:r>
            <a:r>
              <a:rPr lang="zh-CN" altLang="en-US" sz="1800" dirty="0" smtClean="0"/>
              <a:t>考试，得分 </a:t>
            </a:r>
            <a:r>
              <a:rPr lang="en-US" altLang="zh-CN" sz="1800" dirty="0"/>
              <a:t>32 </a:t>
            </a:r>
            <a:r>
              <a:rPr lang="zh-CN" altLang="en-US" sz="1800" dirty="0"/>
              <a:t>分，满分 </a:t>
            </a:r>
            <a:r>
              <a:rPr lang="en-US" altLang="zh-CN" sz="1800" dirty="0"/>
              <a:t>36</a:t>
            </a:r>
            <a:r>
              <a:rPr lang="zh-CN" altLang="en-US" sz="1800" dirty="0" smtClean="0"/>
              <a:t>。</a:t>
            </a:r>
            <a:r>
              <a:rPr lang="zh-CN" altLang="en-US" sz="1800" dirty="0"/>
              <a:t>这门考试的难度等同于大学 </a:t>
            </a:r>
            <a:r>
              <a:rPr lang="en-US" altLang="zh-CN" sz="1800" dirty="0" smtClean="0"/>
              <a:t>CS</a:t>
            </a:r>
            <a:r>
              <a:rPr lang="zh-CN" altLang="en-US" sz="1800" dirty="0" smtClean="0"/>
              <a:t>专业课</a:t>
            </a:r>
            <a:r>
              <a:rPr lang="zh-CN" altLang="en-US" sz="1800" dirty="0"/>
              <a:t>第一学期</a:t>
            </a:r>
            <a:r>
              <a:rPr lang="zh-CN" altLang="en-US" sz="1800" dirty="0" smtClean="0"/>
              <a:t>难度。</a:t>
            </a:r>
            <a:endParaRPr lang="zh-CN" altLang="en-US" sz="1800" dirty="0"/>
          </a:p>
        </p:txBody>
      </p:sp>
      <p:sp>
        <p:nvSpPr>
          <p:cNvPr id="4" name="灯片编号占位符 3"/>
          <p:cNvSpPr>
            <a:spLocks noGrp="1"/>
          </p:cNvSpPr>
          <p:nvPr>
            <p:ph type="sldNum" sz="quarter" idx="4"/>
          </p:nvPr>
        </p:nvSpPr>
        <p:spPr/>
        <p:txBody>
          <a:bodyPr/>
          <a:lstStyle/>
          <a:p>
            <a:fld id="{548644C6-89F0-466C-949F-E70AD72679A8}" type="slidenum">
              <a:rPr lang="zh-CN" altLang="en-US" smtClean="0"/>
            </a:fld>
            <a:endParaRPr lang="zh-CN" altLang="en-US"/>
          </a:p>
        </p:txBody>
      </p:sp>
      <p:pic>
        <p:nvPicPr>
          <p:cNvPr id="6" name="图片 5"/>
          <p:cNvPicPr>
            <a:picLocks noChangeAspect="1"/>
          </p:cNvPicPr>
          <p:nvPr/>
        </p:nvPicPr>
        <p:blipFill>
          <a:blip r:embed="rId1"/>
          <a:stretch>
            <a:fillRect/>
          </a:stretch>
        </p:blipFill>
        <p:spPr>
          <a:xfrm>
            <a:off x="10620523" y="4424694"/>
            <a:ext cx="1339125" cy="1324213"/>
          </a:xfrm>
          <a:prstGeom prst="rect">
            <a:avLst/>
          </a:prstGeom>
        </p:spPr>
      </p:pic>
      <p:graphicFrame>
        <p:nvGraphicFramePr>
          <p:cNvPr id="7" name="对象 6"/>
          <p:cNvGraphicFramePr>
            <a:graphicFrameLocks noChangeAspect="1"/>
          </p:cNvGraphicFramePr>
          <p:nvPr/>
        </p:nvGraphicFramePr>
        <p:xfrm>
          <a:off x="10596164" y="3011210"/>
          <a:ext cx="1339125" cy="1240355"/>
        </p:xfrm>
        <a:graphic>
          <a:graphicData uri="http://schemas.openxmlformats.org/presentationml/2006/ole">
            <mc:AlternateContent xmlns:mc="http://schemas.openxmlformats.org/markup-compatibility/2006">
              <mc:Choice xmlns:v="urn:schemas-microsoft-com:vml" Requires="v">
                <p:oleObj spid="_x0000_s5176" name="BMP 图像" r:id="rId2" imgW="2314575" imgH="2143125" progId="Paint.Picture">
                  <p:embed/>
                </p:oleObj>
              </mc:Choice>
              <mc:Fallback>
                <p:oleObj name="BMP 图像" r:id="rId2" imgW="2314575" imgH="2143125" progId="Paint.Picture">
                  <p:embed/>
                  <p:pic>
                    <p:nvPicPr>
                      <p:cNvPr id="0" name="图片 5175"/>
                      <p:cNvPicPr/>
                      <p:nvPr/>
                    </p:nvPicPr>
                    <p:blipFill>
                      <a:blip r:embed="rId3"/>
                      <a:stretch>
                        <a:fillRect/>
                      </a:stretch>
                    </p:blipFill>
                    <p:spPr>
                      <a:xfrm>
                        <a:off x="10596164" y="3011210"/>
                        <a:ext cx="1339125" cy="1240355"/>
                      </a:xfrm>
                      <a:prstGeom prst="rect">
                        <a:avLst/>
                      </a:prstGeom>
                    </p:spPr>
                  </p:pic>
                </p:oleObj>
              </mc:Fallback>
            </mc:AlternateContent>
          </a:graphicData>
        </a:graphic>
      </p:graphicFrame>
      <p:graphicFrame>
        <p:nvGraphicFramePr>
          <p:cNvPr id="8" name="对象 7"/>
          <p:cNvGraphicFramePr>
            <a:graphicFrameLocks noChangeAspect="1"/>
          </p:cNvGraphicFramePr>
          <p:nvPr/>
        </p:nvGraphicFramePr>
        <p:xfrm>
          <a:off x="10370561" y="1976742"/>
          <a:ext cx="1589087" cy="454025"/>
        </p:xfrm>
        <a:graphic>
          <a:graphicData uri="http://schemas.openxmlformats.org/presentationml/2006/ole">
            <mc:AlternateContent xmlns:mc="http://schemas.openxmlformats.org/markup-compatibility/2006">
              <mc:Choice xmlns:v="urn:schemas-microsoft-com:vml" Requires="v">
                <p:oleObj spid="_x0000_s5177" name="BMP 图像" r:id="rId4" imgW="3971925" imgH="1133475" progId="Paint.Picture">
                  <p:embed/>
                </p:oleObj>
              </mc:Choice>
              <mc:Fallback>
                <p:oleObj name="BMP 图像" r:id="rId4" imgW="3971925" imgH="1133475" progId="Paint.Picture">
                  <p:embed/>
                  <p:pic>
                    <p:nvPicPr>
                      <p:cNvPr id="0" name="图片 5176"/>
                      <p:cNvPicPr/>
                      <p:nvPr/>
                    </p:nvPicPr>
                    <p:blipFill>
                      <a:blip r:embed="rId5"/>
                      <a:stretch>
                        <a:fillRect/>
                      </a:stretch>
                    </p:blipFill>
                    <p:spPr>
                      <a:xfrm>
                        <a:off x="10370561" y="1976742"/>
                        <a:ext cx="1589087" cy="454025"/>
                      </a:xfrm>
                      <a:prstGeom prst="rect">
                        <a:avLst/>
                      </a:prstGeom>
                    </p:spPr>
                  </p:pic>
                </p:oleObj>
              </mc:Fallback>
            </mc:AlternateContent>
          </a:graphicData>
        </a:graphic>
      </p:graphicFrame>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ppt_x"/>
                                          </p:val>
                                        </p:tav>
                                        <p:tav tm="100000">
                                          <p:val>
                                            <p:strVal val="#ppt_x"/>
                                          </p:val>
                                        </p:tav>
                                      </p:tavLst>
                                    </p:anim>
                                    <p:anim calcmode="lin" valueType="num">
                                      <p:cBhvr additive="base">
                                        <p:cTn id="3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 calcmode="lin" valueType="num">
                                      <p:cBhvr additive="base">
                                        <p:cTn id="4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anim calcmode="lin" valueType="num">
                                      <p:cBhvr additive="base">
                                        <p:cTn id="5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
                                            <p:txEl>
                                              <p:pRg st="8" end="8"/>
                                            </p:txEl>
                                          </p:spTgt>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6"/>
                                        </p:tgtEl>
                                        <p:attrNameLst>
                                          <p:attrName>style.visibility</p:attrName>
                                        </p:attrNameLst>
                                      </p:cBhvr>
                                      <p:to>
                                        <p:strVal val="visible"/>
                                      </p:to>
                                    </p:set>
                                    <p:anim calcmode="lin" valueType="num">
                                      <p:cBhvr additive="base">
                                        <p:cTn id="55" dur="500" fill="hold"/>
                                        <p:tgtEl>
                                          <p:spTgt spid="6"/>
                                        </p:tgtEl>
                                        <p:attrNameLst>
                                          <p:attrName>ppt_x</p:attrName>
                                        </p:attrNameLst>
                                      </p:cBhvr>
                                      <p:tavLst>
                                        <p:tav tm="0">
                                          <p:val>
                                            <p:strVal val="#ppt_x"/>
                                          </p:val>
                                        </p:tav>
                                        <p:tav tm="100000">
                                          <p:val>
                                            <p:strVal val="#ppt_x"/>
                                          </p:val>
                                        </p:tav>
                                      </p:tavLst>
                                    </p:anim>
                                    <p:anim calcmode="lin" valueType="num">
                                      <p:cBhvr additive="base">
                                        <p:cTn id="5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智能开发助手</a:t>
            </a:r>
            <a:endParaRPr lang="zh-CN" altLang="en-US" dirty="0"/>
          </a:p>
        </p:txBody>
      </p:sp>
      <p:sp>
        <p:nvSpPr>
          <p:cNvPr id="3" name="内容占位符 2"/>
          <p:cNvSpPr>
            <a:spLocks noGrp="1"/>
          </p:cNvSpPr>
          <p:nvPr>
            <p:ph idx="1"/>
          </p:nvPr>
        </p:nvSpPr>
        <p:spPr>
          <a:xfrm>
            <a:off x="612000" y="1179713"/>
            <a:ext cx="11157857" cy="2630712"/>
          </a:xfrm>
        </p:spPr>
        <p:txBody>
          <a:bodyPr/>
          <a:lstStyle/>
          <a:p>
            <a:pPr marL="0" indent="0">
              <a:buNone/>
            </a:pPr>
            <a:r>
              <a:rPr lang="zh-CN" altLang="en-US" sz="2800" dirty="0">
                <a:solidFill>
                  <a:srgbClr val="EB7C1F"/>
                </a:solidFill>
                <a:latin typeface="黑体" panose="02010609060101010101" charset="-122"/>
                <a:ea typeface="黑体" panose="02010609060101010101" charset="-122"/>
              </a:rPr>
              <a:t>工具示例：</a:t>
            </a:r>
            <a:endParaRPr lang="zh-CN" altLang="en-US" sz="2800" dirty="0">
              <a:solidFill>
                <a:srgbClr val="EB7C1F"/>
              </a:solidFill>
              <a:latin typeface="黑体" panose="02010609060101010101" charset="-122"/>
              <a:ea typeface="黑体" panose="02010609060101010101" charset="-122"/>
            </a:endParaRPr>
          </a:p>
          <a:p>
            <a:pPr lvl="1">
              <a:lnSpc>
                <a:spcPct val="100000"/>
              </a:lnSpc>
            </a:pPr>
            <a:r>
              <a:rPr lang="en-US" altLang="zh-CN" dirty="0" err="1"/>
              <a:t>Github</a:t>
            </a:r>
            <a:r>
              <a:rPr lang="en-US" altLang="zh-CN" dirty="0"/>
              <a:t> Copilot</a:t>
            </a:r>
            <a:endParaRPr lang="en-US" altLang="zh-CN" dirty="0"/>
          </a:p>
          <a:p>
            <a:pPr lvl="1">
              <a:lnSpc>
                <a:spcPct val="100000"/>
              </a:lnSpc>
            </a:pPr>
            <a:r>
              <a:rPr lang="en-US" altLang="zh-CN" dirty="0"/>
              <a:t>Amazon </a:t>
            </a:r>
            <a:r>
              <a:rPr lang="en-US" altLang="zh-CN" dirty="0" err="1"/>
              <a:t>CodeWhisperer</a:t>
            </a:r>
            <a:endParaRPr lang="en-US" altLang="zh-CN" dirty="0"/>
          </a:p>
          <a:p>
            <a:pPr lvl="1">
              <a:lnSpc>
                <a:spcPct val="100000"/>
              </a:lnSpc>
            </a:pPr>
            <a:r>
              <a:rPr lang="en-US" altLang="zh-CN" dirty="0"/>
              <a:t>Google </a:t>
            </a:r>
            <a:r>
              <a:rPr lang="en-US" altLang="zh-CN" dirty="0" err="1"/>
              <a:t>Colab</a:t>
            </a:r>
            <a:endParaRPr lang="en-US" altLang="zh-CN" dirty="0"/>
          </a:p>
          <a:p>
            <a:pPr lvl="1">
              <a:lnSpc>
                <a:spcPct val="100000"/>
              </a:lnSpc>
            </a:pPr>
            <a:r>
              <a:rPr lang="en-US" altLang="zh-CN" dirty="0" err="1"/>
              <a:t>Aixcoder</a:t>
            </a:r>
            <a:endParaRPr lang="en-US" altLang="zh-CN" dirty="0"/>
          </a:p>
          <a:p>
            <a:pPr lvl="1">
              <a:lnSpc>
                <a:spcPct val="100000"/>
              </a:lnSpc>
            </a:pPr>
            <a:r>
              <a:rPr lang="en-US" altLang="zh-CN" dirty="0" err="1"/>
              <a:t>CodeArts</a:t>
            </a:r>
            <a:r>
              <a:rPr lang="en-US" altLang="zh-CN" dirty="0"/>
              <a:t> </a:t>
            </a:r>
            <a:r>
              <a:rPr lang="en-US" altLang="zh-CN" dirty="0" smtClean="0"/>
              <a:t>Snap</a:t>
            </a:r>
            <a:endParaRPr lang="en-US" altLang="zh-CN" dirty="0"/>
          </a:p>
        </p:txBody>
      </p:sp>
      <p:sp>
        <p:nvSpPr>
          <p:cNvPr id="4" name="灯片编号占位符 3"/>
          <p:cNvSpPr>
            <a:spLocks noGrp="1"/>
          </p:cNvSpPr>
          <p:nvPr>
            <p:ph type="sldNum" sz="quarter" idx="4"/>
          </p:nvPr>
        </p:nvSpPr>
        <p:spPr/>
        <p:txBody>
          <a:bodyPr/>
          <a:lstStyle/>
          <a:p>
            <a:fld id="{548644C6-89F0-466C-949F-E70AD72679A8}" type="slidenum">
              <a:rPr lang="zh-CN" altLang="en-US" smtClean="0"/>
            </a:fld>
            <a:endParaRPr lang="zh-CN" altLang="en-US"/>
          </a:p>
        </p:txBody>
      </p:sp>
      <p:pic>
        <p:nvPicPr>
          <p:cNvPr id="5" name="图片 4"/>
          <p:cNvPicPr>
            <a:picLocks noChangeAspect="1"/>
          </p:cNvPicPr>
          <p:nvPr/>
        </p:nvPicPr>
        <p:blipFill>
          <a:blip r:embed="rId1"/>
          <a:stretch>
            <a:fillRect/>
          </a:stretch>
        </p:blipFill>
        <p:spPr>
          <a:xfrm>
            <a:off x="7300602" y="1424110"/>
            <a:ext cx="3554675" cy="2216734"/>
          </a:xfrm>
          <a:prstGeom prst="rect">
            <a:avLst/>
          </a:prstGeom>
        </p:spPr>
      </p:pic>
      <p:sp>
        <p:nvSpPr>
          <p:cNvPr id="6" name="矩形 5"/>
          <p:cNvSpPr/>
          <p:nvPr/>
        </p:nvSpPr>
        <p:spPr>
          <a:xfrm>
            <a:off x="355107" y="3961403"/>
            <a:ext cx="11523215" cy="2753433"/>
          </a:xfrm>
          <a:prstGeom prst="rect">
            <a:avLst/>
          </a:prstGeom>
          <a:solidFill>
            <a:schemeClr val="tx2">
              <a:lumMod val="10000"/>
              <a:lumOff val="90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内容占位符 2"/>
          <p:cNvSpPr txBox="1"/>
          <p:nvPr/>
        </p:nvSpPr>
        <p:spPr>
          <a:xfrm>
            <a:off x="612000" y="3944777"/>
            <a:ext cx="4235208" cy="2398173"/>
          </a:xfrm>
          <a:prstGeom prst="rect">
            <a:avLst/>
          </a:prstGeom>
        </p:spPr>
        <p:txBody>
          <a:bodyPr/>
          <a:lstStyle>
            <a:lvl1pPr marL="446405" indent="-446405" algn="l" defTabSz="914400" rtl="0" eaLnBrk="1" latinLnBrk="0" hangingPunct="1">
              <a:lnSpc>
                <a:spcPct val="130000"/>
              </a:lnSpc>
              <a:spcBef>
                <a:spcPts val="0"/>
              </a:spcBef>
              <a:spcAft>
                <a:spcPts val="300"/>
              </a:spcAft>
              <a:buClr>
                <a:srgbClr val="92D050"/>
              </a:buClr>
              <a:buFont typeface="Wingdings" panose="05000000000000000000" pitchFamily="2" charset="2"/>
              <a:buChar char="p"/>
              <a:defRPr sz="2400" kern="1200">
                <a:solidFill>
                  <a:schemeClr val="tx1"/>
                </a:solidFill>
                <a:latin typeface="+mn-lt"/>
                <a:ea typeface="+mn-ea"/>
                <a:cs typeface="+mn-cs"/>
              </a:defRPr>
            </a:lvl1pPr>
            <a:lvl2pPr marL="805180" indent="-347980" algn="l" defTabSz="914400" rtl="0" eaLnBrk="1" latinLnBrk="0" hangingPunct="1">
              <a:lnSpc>
                <a:spcPct val="130000"/>
              </a:lnSpc>
              <a:spcBef>
                <a:spcPts val="0"/>
              </a:spcBef>
              <a:spcAft>
                <a:spcPts val="300"/>
              </a:spcAft>
              <a:buClr>
                <a:srgbClr val="92D050"/>
              </a:buClr>
              <a:buFont typeface="Wingdings" panose="05000000000000000000" pitchFamily="2" charset="2"/>
              <a:buChar char="n"/>
              <a:defRPr sz="2200" kern="1200">
                <a:solidFill>
                  <a:schemeClr val="tx1"/>
                </a:solidFill>
                <a:latin typeface="+mn-lt"/>
                <a:ea typeface="+mn-ea"/>
                <a:cs typeface="+mn-cs"/>
              </a:defRPr>
            </a:lvl2pPr>
            <a:lvl3pPr marL="1252855" indent="-33845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800" kern="1200">
                <a:solidFill>
                  <a:schemeClr val="tx1"/>
                </a:solidFill>
                <a:latin typeface="+mn-lt"/>
                <a:ea typeface="+mn-ea"/>
                <a:cs typeface="+mn-cs"/>
              </a:defRPr>
            </a:lvl3pPr>
            <a:lvl4pPr marL="1698625" indent="-32702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600" kern="1200">
                <a:solidFill>
                  <a:schemeClr val="tx1"/>
                </a:solidFill>
                <a:latin typeface="+mn-lt"/>
                <a:ea typeface="+mn-ea"/>
                <a:cs typeface="+mn-cs"/>
              </a:defRPr>
            </a:lvl4pPr>
            <a:lvl5pPr marL="2155825" indent="-32702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zh-CN" altLang="en-US" sz="2800" dirty="0" smtClean="0">
                <a:solidFill>
                  <a:srgbClr val="EB7C1F"/>
                </a:solidFill>
                <a:latin typeface="黑体" panose="02010609060101010101" charset="-122"/>
                <a:ea typeface="黑体" panose="02010609060101010101" charset="-122"/>
              </a:rPr>
              <a:t>编程助手</a:t>
            </a:r>
            <a:endParaRPr lang="en-US" altLang="zh-CN" sz="2800" dirty="0" smtClean="0">
              <a:solidFill>
                <a:srgbClr val="EB7C1F"/>
              </a:solidFill>
              <a:latin typeface="黑体" panose="02010609060101010101" charset="-122"/>
              <a:ea typeface="黑体" panose="02010609060101010101" charset="-122"/>
            </a:endParaRPr>
          </a:p>
          <a:p>
            <a:r>
              <a:rPr lang="zh-CN" altLang="en-US" dirty="0" smtClean="0">
                <a:latin typeface="+mn-ea"/>
              </a:rPr>
              <a:t>代码生成 </a:t>
            </a:r>
            <a:r>
              <a:rPr lang="en-US" altLang="zh-CN" dirty="0" smtClean="0">
                <a:latin typeface="+mn-ea"/>
              </a:rPr>
              <a:t>NL2PL</a:t>
            </a:r>
            <a:endParaRPr lang="en-US" altLang="zh-CN" dirty="0" smtClean="0">
              <a:latin typeface="+mn-ea"/>
            </a:endParaRPr>
          </a:p>
          <a:p>
            <a:r>
              <a:rPr lang="zh-CN" altLang="en-US" dirty="0" smtClean="0">
                <a:latin typeface="+mn-ea"/>
              </a:rPr>
              <a:t>代码补全 </a:t>
            </a:r>
            <a:r>
              <a:rPr lang="en-US" altLang="zh-CN" dirty="0" smtClean="0">
                <a:latin typeface="+mn-ea"/>
              </a:rPr>
              <a:t>Code Complete</a:t>
            </a:r>
            <a:endParaRPr lang="en-US" altLang="zh-CN" dirty="0" smtClean="0">
              <a:latin typeface="+mn-ea"/>
            </a:endParaRPr>
          </a:p>
          <a:p>
            <a:r>
              <a:rPr lang="zh-CN" altLang="en-US" dirty="0" smtClean="0">
                <a:latin typeface="+mn-ea"/>
              </a:rPr>
              <a:t>代码翻译 </a:t>
            </a:r>
            <a:r>
              <a:rPr lang="en-US" altLang="zh-CN" dirty="0" smtClean="0">
                <a:latin typeface="+mn-ea"/>
              </a:rPr>
              <a:t>PL2PL</a:t>
            </a:r>
            <a:endParaRPr lang="en-US" altLang="zh-CN" dirty="0" smtClean="0">
              <a:latin typeface="+mn-ea"/>
            </a:endParaRPr>
          </a:p>
          <a:p>
            <a:r>
              <a:rPr lang="zh-CN" altLang="en-US" dirty="0" smtClean="0">
                <a:latin typeface="+mn-ea"/>
              </a:rPr>
              <a:t>代码理解与调试</a:t>
            </a:r>
            <a:endParaRPr lang="zh-CN" altLang="en-US" dirty="0">
              <a:latin typeface="+mn-ea"/>
            </a:endParaRPr>
          </a:p>
        </p:txBody>
      </p:sp>
      <p:sp>
        <p:nvSpPr>
          <p:cNvPr id="8" name="内容占位符 2"/>
          <p:cNvSpPr txBox="1"/>
          <p:nvPr/>
        </p:nvSpPr>
        <p:spPr>
          <a:xfrm>
            <a:off x="4973886" y="3940772"/>
            <a:ext cx="3992561" cy="2398173"/>
          </a:xfrm>
          <a:prstGeom prst="rect">
            <a:avLst/>
          </a:prstGeom>
        </p:spPr>
        <p:txBody>
          <a:bodyPr/>
          <a:lstStyle>
            <a:lvl1pPr marL="446405" indent="-446405" algn="l" defTabSz="914400" rtl="0" eaLnBrk="1" latinLnBrk="0" hangingPunct="1">
              <a:lnSpc>
                <a:spcPct val="130000"/>
              </a:lnSpc>
              <a:spcBef>
                <a:spcPts val="0"/>
              </a:spcBef>
              <a:spcAft>
                <a:spcPts val="300"/>
              </a:spcAft>
              <a:buClr>
                <a:srgbClr val="92D050"/>
              </a:buClr>
              <a:buFont typeface="Wingdings" panose="05000000000000000000" pitchFamily="2" charset="2"/>
              <a:buChar char="p"/>
              <a:defRPr sz="2400" kern="1200">
                <a:solidFill>
                  <a:schemeClr val="tx1"/>
                </a:solidFill>
                <a:latin typeface="+mn-lt"/>
                <a:ea typeface="+mn-ea"/>
                <a:cs typeface="+mn-cs"/>
              </a:defRPr>
            </a:lvl1pPr>
            <a:lvl2pPr marL="805180" indent="-347980" algn="l" defTabSz="914400" rtl="0" eaLnBrk="1" latinLnBrk="0" hangingPunct="1">
              <a:lnSpc>
                <a:spcPct val="130000"/>
              </a:lnSpc>
              <a:spcBef>
                <a:spcPts val="0"/>
              </a:spcBef>
              <a:spcAft>
                <a:spcPts val="300"/>
              </a:spcAft>
              <a:buClr>
                <a:srgbClr val="92D050"/>
              </a:buClr>
              <a:buFont typeface="Wingdings" panose="05000000000000000000" pitchFamily="2" charset="2"/>
              <a:buChar char="n"/>
              <a:defRPr sz="2200" kern="1200">
                <a:solidFill>
                  <a:schemeClr val="tx1"/>
                </a:solidFill>
                <a:latin typeface="+mn-lt"/>
                <a:ea typeface="+mn-ea"/>
                <a:cs typeface="+mn-cs"/>
              </a:defRPr>
            </a:lvl2pPr>
            <a:lvl3pPr marL="1252855" indent="-33845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800" kern="1200">
                <a:solidFill>
                  <a:schemeClr val="tx1"/>
                </a:solidFill>
                <a:latin typeface="+mn-lt"/>
                <a:ea typeface="+mn-ea"/>
                <a:cs typeface="+mn-cs"/>
              </a:defRPr>
            </a:lvl3pPr>
            <a:lvl4pPr marL="1698625" indent="-32702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600" kern="1200">
                <a:solidFill>
                  <a:schemeClr val="tx1"/>
                </a:solidFill>
                <a:latin typeface="+mn-lt"/>
                <a:ea typeface="+mn-ea"/>
                <a:cs typeface="+mn-cs"/>
              </a:defRPr>
            </a:lvl4pPr>
            <a:lvl5pPr marL="2155825" indent="-32702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zh-CN" altLang="en-US" sz="2800" dirty="0" smtClean="0">
                <a:solidFill>
                  <a:srgbClr val="EB7C1F"/>
                </a:solidFill>
                <a:latin typeface="黑体" panose="02010609060101010101" charset="-122"/>
                <a:ea typeface="黑体" panose="02010609060101010101" charset="-122"/>
              </a:rPr>
              <a:t>质量助手</a:t>
            </a:r>
            <a:endParaRPr lang="en-US" altLang="zh-CN" sz="2800" dirty="0" smtClean="0">
              <a:solidFill>
                <a:srgbClr val="EB7C1F"/>
              </a:solidFill>
              <a:latin typeface="黑体" panose="02010609060101010101" charset="-122"/>
              <a:ea typeface="黑体" panose="02010609060101010101" charset="-122"/>
            </a:endParaRPr>
          </a:p>
          <a:p>
            <a:r>
              <a:rPr lang="zh-CN" altLang="en-US" dirty="0" smtClean="0">
                <a:latin typeface="+mn-ea"/>
              </a:rPr>
              <a:t>代码评审与代码重构</a:t>
            </a:r>
            <a:endParaRPr lang="zh-CN" altLang="en-US" dirty="0" smtClean="0">
              <a:latin typeface="+mn-ea"/>
            </a:endParaRPr>
          </a:p>
          <a:p>
            <a:r>
              <a:rPr lang="zh-CN" altLang="en-US" dirty="0" smtClean="0">
                <a:latin typeface="+mn-ea"/>
              </a:rPr>
              <a:t>静态代码检查</a:t>
            </a:r>
            <a:endParaRPr lang="en-US" altLang="zh-CN" dirty="0" smtClean="0">
              <a:latin typeface="+mn-ea"/>
            </a:endParaRPr>
          </a:p>
          <a:p>
            <a:r>
              <a:rPr lang="zh-CN" altLang="en-US" dirty="0" smtClean="0">
                <a:latin typeface="+mn-ea"/>
              </a:rPr>
              <a:t>缺陷修复</a:t>
            </a:r>
            <a:endParaRPr lang="zh-CN" altLang="en-US" dirty="0" smtClean="0">
              <a:latin typeface="+mn-ea"/>
            </a:endParaRPr>
          </a:p>
          <a:p>
            <a:r>
              <a:rPr lang="zh-CN" altLang="en-US" dirty="0" smtClean="0">
                <a:latin typeface="+mn-ea"/>
              </a:rPr>
              <a:t>测试用例生成</a:t>
            </a:r>
            <a:endParaRPr lang="zh-CN" altLang="en-US" dirty="0" smtClean="0">
              <a:latin typeface="+mn-ea"/>
            </a:endParaRPr>
          </a:p>
        </p:txBody>
      </p:sp>
      <p:sp>
        <p:nvSpPr>
          <p:cNvPr id="9" name="内容占位符 2"/>
          <p:cNvSpPr txBox="1"/>
          <p:nvPr/>
        </p:nvSpPr>
        <p:spPr>
          <a:xfrm>
            <a:off x="9077940" y="3915012"/>
            <a:ext cx="3992561" cy="2398173"/>
          </a:xfrm>
          <a:prstGeom prst="rect">
            <a:avLst/>
          </a:prstGeom>
        </p:spPr>
        <p:txBody>
          <a:bodyPr/>
          <a:lstStyle>
            <a:lvl1pPr marL="446405" indent="-446405" algn="l" defTabSz="914400" rtl="0" eaLnBrk="1" latinLnBrk="0" hangingPunct="1">
              <a:lnSpc>
                <a:spcPct val="130000"/>
              </a:lnSpc>
              <a:spcBef>
                <a:spcPts val="0"/>
              </a:spcBef>
              <a:spcAft>
                <a:spcPts val="300"/>
              </a:spcAft>
              <a:buClr>
                <a:srgbClr val="92D050"/>
              </a:buClr>
              <a:buFont typeface="Wingdings" panose="05000000000000000000" pitchFamily="2" charset="2"/>
              <a:buChar char="p"/>
              <a:defRPr sz="2400" kern="1200">
                <a:solidFill>
                  <a:schemeClr val="tx1"/>
                </a:solidFill>
                <a:latin typeface="+mn-lt"/>
                <a:ea typeface="+mn-ea"/>
                <a:cs typeface="+mn-cs"/>
              </a:defRPr>
            </a:lvl1pPr>
            <a:lvl2pPr marL="805180" indent="-347980" algn="l" defTabSz="914400" rtl="0" eaLnBrk="1" latinLnBrk="0" hangingPunct="1">
              <a:lnSpc>
                <a:spcPct val="130000"/>
              </a:lnSpc>
              <a:spcBef>
                <a:spcPts val="0"/>
              </a:spcBef>
              <a:spcAft>
                <a:spcPts val="300"/>
              </a:spcAft>
              <a:buClr>
                <a:srgbClr val="92D050"/>
              </a:buClr>
              <a:buFont typeface="Wingdings" panose="05000000000000000000" pitchFamily="2" charset="2"/>
              <a:buChar char="n"/>
              <a:defRPr sz="2200" kern="1200">
                <a:solidFill>
                  <a:schemeClr val="tx1"/>
                </a:solidFill>
                <a:latin typeface="+mn-lt"/>
                <a:ea typeface="+mn-ea"/>
                <a:cs typeface="+mn-cs"/>
              </a:defRPr>
            </a:lvl2pPr>
            <a:lvl3pPr marL="1252855" indent="-33845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800" kern="1200">
                <a:solidFill>
                  <a:schemeClr val="tx1"/>
                </a:solidFill>
                <a:latin typeface="+mn-lt"/>
                <a:ea typeface="+mn-ea"/>
                <a:cs typeface="+mn-cs"/>
              </a:defRPr>
            </a:lvl3pPr>
            <a:lvl4pPr marL="1698625" indent="-32702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600" kern="1200">
                <a:solidFill>
                  <a:schemeClr val="tx1"/>
                </a:solidFill>
                <a:latin typeface="+mn-lt"/>
                <a:ea typeface="+mn-ea"/>
                <a:cs typeface="+mn-cs"/>
              </a:defRPr>
            </a:lvl4pPr>
            <a:lvl5pPr marL="2155825" indent="-32702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zh-CN" altLang="en-US" sz="2800" dirty="0" smtClean="0">
                <a:solidFill>
                  <a:srgbClr val="EB7C1F"/>
                </a:solidFill>
                <a:latin typeface="黑体" panose="02010609060101010101" charset="-122"/>
                <a:ea typeface="黑体" panose="02010609060101010101" charset="-122"/>
              </a:rPr>
              <a:t>技术助手</a:t>
            </a:r>
            <a:endParaRPr lang="en-US" altLang="zh-CN" sz="2800" dirty="0" smtClean="0">
              <a:solidFill>
                <a:srgbClr val="EB7C1F"/>
              </a:solidFill>
              <a:latin typeface="黑体" panose="02010609060101010101" charset="-122"/>
              <a:ea typeface="黑体" panose="02010609060101010101" charset="-122"/>
            </a:endParaRPr>
          </a:p>
          <a:p>
            <a:r>
              <a:rPr lang="zh-CN" altLang="en-US" dirty="0" smtClean="0">
                <a:latin typeface="+mn-ea"/>
              </a:rPr>
              <a:t>技术问答</a:t>
            </a:r>
            <a:endParaRPr lang="en-US" altLang="zh-CN" dirty="0" smtClean="0">
              <a:latin typeface="+mn-ea"/>
            </a:endParaRPr>
          </a:p>
          <a:p>
            <a:r>
              <a:rPr lang="zh-CN" altLang="en-US" dirty="0" smtClean="0">
                <a:latin typeface="+mn-ea"/>
              </a:rPr>
              <a:t>需求分析</a:t>
            </a:r>
            <a:endParaRPr lang="en-US" altLang="zh-CN" dirty="0" smtClean="0">
              <a:latin typeface="+mn-ea"/>
            </a:endParaRPr>
          </a:p>
          <a:p>
            <a:r>
              <a:rPr lang="en-US" altLang="zh-CN" dirty="0" smtClean="0">
                <a:latin typeface="+mn-ea"/>
              </a:rPr>
              <a:t>……</a:t>
            </a:r>
            <a:endParaRPr lang="zh-CN" altLang="en-US" dirty="0">
              <a:latin typeface="+mn-ea"/>
            </a:endParaRPr>
          </a:p>
        </p:txBody>
      </p:sp>
    </p:spTree>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挑战还是机遇？</a:t>
            </a:r>
            <a:endParaRPr lang="zh-CN" altLang="en-US" dirty="0"/>
          </a:p>
        </p:txBody>
      </p:sp>
      <p:sp>
        <p:nvSpPr>
          <p:cNvPr id="4" name="灯片编号占位符 3"/>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5" name="矩形 4"/>
          <p:cNvSpPr/>
          <p:nvPr/>
        </p:nvSpPr>
        <p:spPr>
          <a:xfrm>
            <a:off x="2157679" y="1468271"/>
            <a:ext cx="9596323" cy="1461939"/>
          </a:xfrm>
          <a:prstGeom prst="rect">
            <a:avLst/>
          </a:prstGeom>
        </p:spPr>
        <p:txBody>
          <a:bodyPr wrap="square">
            <a:spAutoFit/>
          </a:bodyPr>
          <a:lstStyle/>
          <a:p>
            <a:r>
              <a:rPr lang="zh-CN" altLang="en-US" sz="3200" dirty="0" smtClean="0">
                <a:solidFill>
                  <a:srgbClr val="EB7C1F"/>
                </a:solidFill>
                <a:latin typeface="华文行楷" panose="02010800040101010101" pitchFamily="2" charset="-122"/>
                <a:ea typeface="华文行楷" panose="02010800040101010101" pitchFamily="2" charset="-122"/>
              </a:rPr>
              <a:t>大模型将在</a:t>
            </a:r>
            <a:r>
              <a:rPr lang="en-US" altLang="zh-CN" sz="3200" dirty="0" smtClean="0">
                <a:solidFill>
                  <a:srgbClr val="EB7C1F"/>
                </a:solidFill>
                <a:latin typeface="华文行楷" panose="02010800040101010101" pitchFamily="2" charset="-122"/>
                <a:ea typeface="华文行楷" panose="02010800040101010101" pitchFamily="2" charset="-122"/>
              </a:rPr>
              <a:t>3</a:t>
            </a:r>
            <a:r>
              <a:rPr lang="zh-CN" altLang="en-US" sz="3200" dirty="0" smtClean="0">
                <a:solidFill>
                  <a:srgbClr val="EB7C1F"/>
                </a:solidFill>
                <a:latin typeface="华文行楷" panose="02010800040101010101" pitchFamily="2" charset="-122"/>
                <a:ea typeface="华文行楷" panose="02010800040101010101" pitchFamily="2" charset="-122"/>
              </a:rPr>
              <a:t>年内终结编程</a:t>
            </a:r>
            <a:r>
              <a:rPr lang="zh-CN" altLang="en-US" sz="3200" dirty="0">
                <a:solidFill>
                  <a:srgbClr val="EB7C1F"/>
                </a:solidFill>
                <a:latin typeface="华文行楷" panose="02010800040101010101" pitchFamily="2" charset="-122"/>
                <a:ea typeface="华文行楷" panose="02010800040101010101" pitchFamily="2" charset="-122"/>
              </a:rPr>
              <a:t>。</a:t>
            </a:r>
            <a:r>
              <a:rPr lang="zh-CN" altLang="en-US" sz="3200" dirty="0" smtClean="0">
                <a:solidFill>
                  <a:srgbClr val="EB7C1F"/>
                </a:solidFill>
                <a:latin typeface="华文行楷" panose="02010800040101010101" pitchFamily="2" charset="-122"/>
                <a:ea typeface="华文行楷" panose="02010800040101010101" pitchFamily="2" charset="-122"/>
              </a:rPr>
              <a:t>程序员</a:t>
            </a:r>
            <a:r>
              <a:rPr lang="zh-CN" altLang="en-US" sz="3200" dirty="0">
                <a:solidFill>
                  <a:srgbClr val="EB7C1F"/>
                </a:solidFill>
                <a:latin typeface="华文行楷" panose="02010800040101010101" pitchFamily="2" charset="-122"/>
                <a:ea typeface="华文行楷" panose="02010800040101010101" pitchFamily="2" charset="-122"/>
              </a:rPr>
              <a:t>会被淘汰，未来只有产品经理和代码审查员</a:t>
            </a:r>
            <a:r>
              <a:rPr lang="zh-CN" altLang="en-US" sz="3200" dirty="0" smtClean="0">
                <a:solidFill>
                  <a:srgbClr val="EB7C1F"/>
                </a:solidFill>
                <a:latin typeface="华文行楷" panose="02010800040101010101" pitchFamily="2" charset="-122"/>
                <a:ea typeface="华文行楷" panose="02010800040101010101" pitchFamily="2" charset="-122"/>
              </a:rPr>
              <a:t>。</a:t>
            </a:r>
            <a:endParaRPr lang="en-US" altLang="zh-CN" sz="3200" dirty="0" smtClean="0">
              <a:solidFill>
                <a:srgbClr val="EB7C1F"/>
              </a:solidFill>
              <a:latin typeface="华文行楷" panose="02010800040101010101" pitchFamily="2" charset="-122"/>
              <a:ea typeface="华文行楷" panose="02010800040101010101" pitchFamily="2" charset="-122"/>
            </a:endParaRPr>
          </a:p>
          <a:p>
            <a:pPr algn="r">
              <a:spcBef>
                <a:spcPts val="600"/>
              </a:spcBef>
            </a:pPr>
            <a:r>
              <a:rPr lang="en-US" altLang="zh-CN" sz="2000" dirty="0" smtClean="0">
                <a:latin typeface="华文行楷" panose="02010800040101010101" pitchFamily="2" charset="-122"/>
                <a:ea typeface="华文行楷" panose="02010800040101010101" pitchFamily="2" charset="-122"/>
              </a:rPr>
              <a:t>-- </a:t>
            </a:r>
            <a:r>
              <a:rPr lang="zh-CN" altLang="en-US" sz="2000" dirty="0" smtClean="0">
                <a:latin typeface="华文行楷" panose="02010800040101010101" pitchFamily="2" charset="-122"/>
                <a:ea typeface="华文行楷" panose="02010800040101010101" pitchFamily="2" charset="-122"/>
              </a:rPr>
              <a:t>谷歌</a:t>
            </a:r>
            <a:r>
              <a:rPr lang="zh-CN" altLang="en-US" sz="2000" dirty="0">
                <a:latin typeface="华文行楷" panose="02010800040101010101" pitchFamily="2" charset="-122"/>
                <a:ea typeface="华文行楷" panose="02010800040101010101" pitchFamily="2" charset="-122"/>
              </a:rPr>
              <a:t>工程主管 </a:t>
            </a:r>
            <a:r>
              <a:rPr lang="en-US" altLang="zh-CN" sz="2000" dirty="0" smtClean="0">
                <a:ea typeface="华文行楷" panose="02010800040101010101" pitchFamily="2" charset="-122"/>
              </a:rPr>
              <a:t>Matt Welsh</a:t>
            </a:r>
            <a:endParaRPr lang="zh-CN" altLang="en-US" sz="3600" dirty="0">
              <a:solidFill>
                <a:srgbClr val="EB7C1F"/>
              </a:solidFill>
              <a:ea typeface="华文行楷" panose="02010800040101010101" pitchFamily="2" charset="-122"/>
            </a:endParaRPr>
          </a:p>
        </p:txBody>
      </p:sp>
      <p:sp>
        <p:nvSpPr>
          <p:cNvPr id="7" name="椭圆 6"/>
          <p:cNvSpPr>
            <a:spLocks noChangeAspect="1"/>
          </p:cNvSpPr>
          <p:nvPr/>
        </p:nvSpPr>
        <p:spPr>
          <a:xfrm>
            <a:off x="1826012" y="3213950"/>
            <a:ext cx="3456000" cy="3456000"/>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2400" dirty="0">
              <a:solidFill>
                <a:schemeClr val="tx1"/>
              </a:solidFill>
            </a:endParaRPr>
          </a:p>
        </p:txBody>
      </p:sp>
      <p:sp>
        <p:nvSpPr>
          <p:cNvPr id="8" name="椭圆 7"/>
          <p:cNvSpPr/>
          <p:nvPr/>
        </p:nvSpPr>
        <p:spPr>
          <a:xfrm>
            <a:off x="2294012" y="4153040"/>
            <a:ext cx="2520000" cy="2520000"/>
          </a:xfrm>
          <a:prstGeom prst="ellipse">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2400" dirty="0">
              <a:solidFill>
                <a:schemeClr val="tx1"/>
              </a:solidFill>
            </a:endParaRPr>
          </a:p>
        </p:txBody>
      </p:sp>
      <p:sp>
        <p:nvSpPr>
          <p:cNvPr id="9" name="矩形 8"/>
          <p:cNvSpPr/>
          <p:nvPr/>
        </p:nvSpPr>
        <p:spPr>
          <a:xfrm>
            <a:off x="2538349" y="3552016"/>
            <a:ext cx="2031325" cy="461665"/>
          </a:xfrm>
          <a:prstGeom prst="rect">
            <a:avLst/>
          </a:prstGeom>
        </p:spPr>
        <p:txBody>
          <a:bodyPr wrap="none">
            <a:spAutoFit/>
          </a:bodyPr>
          <a:lstStyle/>
          <a:p>
            <a:r>
              <a:rPr lang="zh-CN" altLang="en-US" sz="2400" b="1" dirty="0" smtClean="0">
                <a:solidFill>
                  <a:schemeClr val="bg1"/>
                </a:solidFill>
              </a:rPr>
              <a:t>局部</a:t>
            </a:r>
            <a:r>
              <a:rPr lang="zh-CN" altLang="en-US" sz="2400" b="1" dirty="0">
                <a:solidFill>
                  <a:schemeClr val="bg1"/>
                </a:solidFill>
              </a:rPr>
              <a:t>效率提升</a:t>
            </a:r>
            <a:endParaRPr lang="zh-CN" altLang="en-US" sz="2400" b="1" dirty="0">
              <a:solidFill>
                <a:schemeClr val="bg1"/>
              </a:solidFill>
            </a:endParaRPr>
          </a:p>
        </p:txBody>
      </p:sp>
      <p:sp>
        <p:nvSpPr>
          <p:cNvPr id="10" name="矩形 9"/>
          <p:cNvSpPr/>
          <p:nvPr/>
        </p:nvSpPr>
        <p:spPr>
          <a:xfrm>
            <a:off x="2538349" y="4952771"/>
            <a:ext cx="2031326" cy="830997"/>
          </a:xfrm>
          <a:prstGeom prst="rect">
            <a:avLst/>
          </a:prstGeom>
        </p:spPr>
        <p:txBody>
          <a:bodyPr wrap="none">
            <a:spAutoFit/>
          </a:bodyPr>
          <a:lstStyle/>
          <a:p>
            <a:pPr algn="ctr"/>
            <a:r>
              <a:rPr lang="zh-CN" altLang="en-US" sz="2400" b="1" dirty="0"/>
              <a:t>基础编码</a:t>
            </a:r>
            <a:r>
              <a:rPr lang="zh-CN" altLang="en-US" sz="2400" b="1" dirty="0" smtClean="0"/>
              <a:t>能力</a:t>
            </a:r>
            <a:endParaRPr lang="en-US" altLang="zh-CN" sz="2400" b="1" dirty="0" smtClean="0"/>
          </a:p>
          <a:p>
            <a:pPr algn="ctr"/>
            <a:r>
              <a:rPr lang="zh-CN" altLang="en-US" sz="2400" b="1" dirty="0" smtClean="0"/>
              <a:t>的</a:t>
            </a:r>
            <a:r>
              <a:rPr lang="zh-CN" altLang="en-US" sz="2400" b="1" dirty="0"/>
              <a:t>知识平权</a:t>
            </a:r>
            <a:endParaRPr lang="zh-CN" altLang="en-US" sz="2400" dirty="0"/>
          </a:p>
        </p:txBody>
      </p:sp>
      <p:sp>
        <p:nvSpPr>
          <p:cNvPr id="11" name="矩形 10"/>
          <p:cNvSpPr/>
          <p:nvPr/>
        </p:nvSpPr>
        <p:spPr>
          <a:xfrm>
            <a:off x="6332751" y="4153040"/>
            <a:ext cx="4660831" cy="1477328"/>
          </a:xfrm>
          <a:prstGeom prst="rect">
            <a:avLst/>
          </a:prstGeom>
        </p:spPr>
        <p:txBody>
          <a:bodyPr wrap="square">
            <a:spAutoFit/>
          </a:bodyPr>
          <a:lstStyle/>
          <a:p>
            <a:pPr>
              <a:lnSpc>
                <a:spcPct val="150000"/>
              </a:lnSpc>
            </a:pPr>
            <a:r>
              <a:rPr lang="en-US" altLang="zh-CN" sz="2000" dirty="0">
                <a:solidFill>
                  <a:srgbClr val="175F8B"/>
                </a:solidFill>
              </a:rPr>
              <a:t>LLM </a:t>
            </a:r>
            <a:r>
              <a:rPr lang="zh-CN" altLang="en-US" sz="2000" dirty="0">
                <a:solidFill>
                  <a:srgbClr val="175F8B"/>
                </a:solidFill>
              </a:rPr>
              <a:t>提高了编程的效率和质量，使我们可以在更短的时间内完成更多的工作，因而能留出更多的时间让我们思考。</a:t>
            </a:r>
            <a:endParaRPr lang="zh-CN" altLang="en-US" sz="2000" dirty="0">
              <a:solidFill>
                <a:srgbClr val="175F8B"/>
              </a:solidFill>
            </a:endParaRPr>
          </a:p>
        </p:txBody>
      </p:sp>
      <p:pic>
        <p:nvPicPr>
          <p:cNvPr id="12" name="图片 11"/>
          <p:cNvPicPr>
            <a:picLocks noChangeAspect="1"/>
          </p:cNvPicPr>
          <p:nvPr/>
        </p:nvPicPr>
        <p:blipFill>
          <a:blip r:embed="rId1"/>
          <a:stretch>
            <a:fillRect/>
          </a:stretch>
        </p:blipFill>
        <p:spPr>
          <a:xfrm>
            <a:off x="773228" y="1392382"/>
            <a:ext cx="890615" cy="1296698"/>
          </a:xfrm>
          <a:prstGeom prst="rect">
            <a:avLst/>
          </a:prstGeom>
        </p:spPr>
      </p:pic>
      <p:pic>
        <p:nvPicPr>
          <p:cNvPr id="13" name="图片 12"/>
          <p:cNvPicPr>
            <a:picLocks noChangeAspect="1"/>
          </p:cNvPicPr>
          <p:nvPr/>
        </p:nvPicPr>
        <p:blipFill>
          <a:blip r:embed="rId2"/>
          <a:stretch>
            <a:fillRect/>
          </a:stretch>
        </p:blipFill>
        <p:spPr>
          <a:xfrm>
            <a:off x="997144" y="4135737"/>
            <a:ext cx="442781" cy="1511934"/>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p:bldP spid="11"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6674426" y="1353456"/>
            <a:ext cx="5306291" cy="5288241"/>
          </a:xfrm>
          <a:prstGeom prst="roundRect">
            <a:avLst/>
          </a:prstGeom>
          <a:solidFill>
            <a:schemeClr val="bg1">
              <a:lumMod val="95000"/>
              <a:alpha val="4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529937" y="1353457"/>
            <a:ext cx="5704608" cy="5288241"/>
          </a:xfrm>
          <a:prstGeom prst="roundRect">
            <a:avLst/>
          </a:prstGeom>
          <a:solidFill>
            <a:schemeClr val="bg1">
              <a:lumMod val="95000"/>
              <a:alpha val="4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a:t>LLM</a:t>
            </a:r>
            <a:r>
              <a:rPr lang="zh-CN" altLang="en-US" dirty="0"/>
              <a:t>时代，软件工程什么变了？</a:t>
            </a:r>
            <a:endParaRPr lang="zh-CN" altLang="en-US" dirty="0"/>
          </a:p>
        </p:txBody>
      </p:sp>
      <p:sp>
        <p:nvSpPr>
          <p:cNvPr id="3" name="内容占位符 2"/>
          <p:cNvSpPr>
            <a:spLocks noGrp="1"/>
          </p:cNvSpPr>
          <p:nvPr>
            <p:ph idx="1"/>
          </p:nvPr>
        </p:nvSpPr>
        <p:spPr>
          <a:xfrm>
            <a:off x="612000" y="1353458"/>
            <a:ext cx="5622545" cy="5288241"/>
          </a:xfrm>
        </p:spPr>
        <p:txBody>
          <a:bodyPr/>
          <a:lstStyle/>
          <a:p>
            <a:pPr marL="0" indent="0" algn="ctr">
              <a:buNone/>
            </a:pPr>
            <a:r>
              <a:rPr lang="zh-CN" altLang="en-US" sz="3200" dirty="0">
                <a:solidFill>
                  <a:srgbClr val="EB7C1F"/>
                </a:solidFill>
                <a:latin typeface="华文行楷" panose="02010800040101010101" pitchFamily="2" charset="-122"/>
                <a:ea typeface="华文行楷" panose="02010800040101010101" pitchFamily="2" charset="-122"/>
              </a:rPr>
              <a:t>对软件工程的</a:t>
            </a:r>
            <a:r>
              <a:rPr lang="zh-CN" altLang="en-US" sz="3200" dirty="0" smtClean="0">
                <a:solidFill>
                  <a:srgbClr val="EB7C1F"/>
                </a:solidFill>
                <a:latin typeface="华文行楷" panose="02010800040101010101" pitchFamily="2" charset="-122"/>
                <a:ea typeface="华文行楷" panose="02010800040101010101" pitchFamily="2" charset="-122"/>
              </a:rPr>
              <a:t>影响</a:t>
            </a:r>
            <a:endParaRPr lang="en-US" altLang="zh-CN" sz="3200" dirty="0">
              <a:solidFill>
                <a:srgbClr val="EB7C1F"/>
              </a:solidFill>
              <a:latin typeface="华文行楷" panose="02010800040101010101" pitchFamily="2" charset="-122"/>
              <a:ea typeface="华文行楷" panose="02010800040101010101" pitchFamily="2" charset="-122"/>
            </a:endParaRPr>
          </a:p>
          <a:p>
            <a:endParaRPr lang="en-US" altLang="zh-CN" dirty="0" smtClean="0"/>
          </a:p>
          <a:p>
            <a:r>
              <a:rPr lang="en-US" altLang="zh-CN" dirty="0" smtClean="0"/>
              <a:t>LLM </a:t>
            </a:r>
            <a:r>
              <a:rPr lang="zh-CN" altLang="en-US" dirty="0"/>
              <a:t>的作用</a:t>
            </a:r>
            <a:endParaRPr lang="en-US" altLang="zh-CN" dirty="0"/>
          </a:p>
          <a:p>
            <a:pPr lvl="1"/>
            <a:r>
              <a:rPr lang="zh-CN" altLang="en-US" dirty="0"/>
              <a:t>开发的局部辅助（</a:t>
            </a:r>
            <a:r>
              <a:rPr lang="en-US" altLang="zh-CN" dirty="0"/>
              <a:t>pair programming</a:t>
            </a:r>
            <a:r>
              <a:rPr lang="zh-CN" altLang="en-US" dirty="0" smtClean="0"/>
              <a:t>），提升局部效率</a:t>
            </a:r>
            <a:endParaRPr lang="en-US" altLang="zh-CN" dirty="0" smtClean="0"/>
          </a:p>
          <a:p>
            <a:pPr lvl="1"/>
            <a:r>
              <a:rPr lang="zh-CN" altLang="en-US" dirty="0" smtClean="0"/>
              <a:t>有利于</a:t>
            </a:r>
            <a:r>
              <a:rPr lang="zh-CN" altLang="en-US" dirty="0"/>
              <a:t>控制研发团队规模，保持小团队的优势</a:t>
            </a:r>
            <a:endParaRPr lang="zh-CN" altLang="en-US" dirty="0"/>
          </a:p>
          <a:p>
            <a:r>
              <a:rPr lang="zh-CN" altLang="en-US" dirty="0" smtClean="0"/>
              <a:t>软件工程的内在复杂性和可变性等特性并没有发生</a:t>
            </a:r>
            <a:r>
              <a:rPr lang="zh-CN" altLang="en-US" dirty="0"/>
              <a:t>本质上的</a:t>
            </a:r>
            <a:r>
              <a:rPr lang="zh-CN" altLang="en-US" dirty="0" smtClean="0"/>
              <a:t>变化</a:t>
            </a:r>
            <a:endParaRPr lang="en-US" altLang="zh-CN" dirty="0" smtClean="0"/>
          </a:p>
          <a:p>
            <a:r>
              <a:rPr lang="zh-CN" altLang="en-US" dirty="0" smtClean="0"/>
              <a:t>需求和设计的重要性变得更为重要</a:t>
            </a:r>
            <a:endParaRPr lang="en-US" altLang="zh-CN" dirty="0" smtClean="0"/>
          </a:p>
        </p:txBody>
      </p:sp>
      <p:sp>
        <p:nvSpPr>
          <p:cNvPr id="4" name="灯片编号占位符 3"/>
          <p:cNvSpPr>
            <a:spLocks noGrp="1"/>
          </p:cNvSpPr>
          <p:nvPr>
            <p:ph type="sldNum" sz="quarter" idx="4"/>
          </p:nvPr>
        </p:nvSpPr>
        <p:spPr>
          <a:xfrm>
            <a:off x="10943487" y="6413501"/>
            <a:ext cx="1037230" cy="342900"/>
          </a:xfrm>
        </p:spPr>
        <p:txBody>
          <a:bodyPr/>
          <a:lstStyle/>
          <a:p>
            <a:fld id="{548644C6-89F0-466C-949F-E70AD72679A8}" type="slidenum">
              <a:rPr lang="zh-CN" altLang="en-US" smtClean="0"/>
            </a:fld>
            <a:endParaRPr lang="zh-CN" altLang="en-US"/>
          </a:p>
        </p:txBody>
      </p:sp>
      <p:sp>
        <p:nvSpPr>
          <p:cNvPr id="5" name="内容占位符 2"/>
          <p:cNvSpPr txBox="1"/>
          <p:nvPr/>
        </p:nvSpPr>
        <p:spPr>
          <a:xfrm>
            <a:off x="6797732" y="1468160"/>
            <a:ext cx="5095701" cy="5288241"/>
          </a:xfrm>
          <a:prstGeom prst="rect">
            <a:avLst/>
          </a:prstGeom>
        </p:spPr>
        <p:txBody>
          <a:bodyPr/>
          <a:lstStyle>
            <a:lvl1pPr marL="446405" indent="-446405" algn="l" defTabSz="914400" rtl="0" eaLnBrk="1" latinLnBrk="0" hangingPunct="1">
              <a:lnSpc>
                <a:spcPct val="130000"/>
              </a:lnSpc>
              <a:spcBef>
                <a:spcPts val="0"/>
              </a:spcBef>
              <a:spcAft>
                <a:spcPts val="300"/>
              </a:spcAft>
              <a:buClr>
                <a:srgbClr val="92D050"/>
              </a:buClr>
              <a:buFont typeface="Wingdings" panose="05000000000000000000" pitchFamily="2" charset="2"/>
              <a:buChar char="p"/>
              <a:defRPr sz="2400" kern="1200">
                <a:solidFill>
                  <a:schemeClr val="tx1"/>
                </a:solidFill>
                <a:latin typeface="+mn-lt"/>
                <a:ea typeface="+mn-ea"/>
                <a:cs typeface="+mn-cs"/>
              </a:defRPr>
            </a:lvl1pPr>
            <a:lvl2pPr marL="805180" indent="-347980" algn="l" defTabSz="914400" rtl="0" eaLnBrk="1" latinLnBrk="0" hangingPunct="1">
              <a:lnSpc>
                <a:spcPct val="130000"/>
              </a:lnSpc>
              <a:spcBef>
                <a:spcPts val="0"/>
              </a:spcBef>
              <a:spcAft>
                <a:spcPts val="300"/>
              </a:spcAft>
              <a:buClr>
                <a:srgbClr val="92D050"/>
              </a:buClr>
              <a:buFont typeface="Wingdings" panose="05000000000000000000" pitchFamily="2" charset="2"/>
              <a:buChar char="n"/>
              <a:defRPr sz="2200" kern="1200">
                <a:solidFill>
                  <a:schemeClr val="tx1"/>
                </a:solidFill>
                <a:latin typeface="+mn-lt"/>
                <a:ea typeface="+mn-ea"/>
                <a:cs typeface="+mn-cs"/>
              </a:defRPr>
            </a:lvl2pPr>
            <a:lvl3pPr marL="1252855" indent="-33845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800" kern="1200">
                <a:solidFill>
                  <a:schemeClr val="tx1"/>
                </a:solidFill>
                <a:latin typeface="+mn-lt"/>
                <a:ea typeface="+mn-ea"/>
                <a:cs typeface="+mn-cs"/>
              </a:defRPr>
            </a:lvl3pPr>
            <a:lvl4pPr marL="1698625" indent="-32702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600" kern="1200">
                <a:solidFill>
                  <a:schemeClr val="tx1"/>
                </a:solidFill>
                <a:latin typeface="+mn-lt"/>
                <a:ea typeface="+mn-ea"/>
                <a:cs typeface="+mn-cs"/>
              </a:defRPr>
            </a:lvl4pPr>
            <a:lvl5pPr marL="2155825" indent="-327025" algn="l" defTabSz="914400" rtl="0" eaLnBrk="1" latinLnBrk="0" hangingPunct="1">
              <a:lnSpc>
                <a:spcPct val="130000"/>
              </a:lnSpc>
              <a:spcBef>
                <a:spcPts val="0"/>
              </a:spcBef>
              <a:spcAft>
                <a:spcPts val="300"/>
              </a:spcAft>
              <a:buClr>
                <a:srgbClr val="92D050"/>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Wingdings" panose="05000000000000000000" pitchFamily="2" charset="2"/>
              <a:buNone/>
            </a:pPr>
            <a:r>
              <a:rPr lang="zh-CN" altLang="en-US" sz="3200" dirty="0" smtClean="0">
                <a:solidFill>
                  <a:srgbClr val="EB7C1F"/>
                </a:solidFill>
                <a:latin typeface="华文行楷" panose="02010800040101010101" pitchFamily="2" charset="-122"/>
                <a:ea typeface="华文行楷" panose="02010800040101010101" pitchFamily="2" charset="-122"/>
              </a:rPr>
              <a:t>对软件工程师的影响</a:t>
            </a:r>
            <a:endParaRPr lang="en-US" altLang="zh-CN" sz="3200" dirty="0" smtClean="0">
              <a:solidFill>
                <a:srgbClr val="EB7C1F"/>
              </a:solidFill>
              <a:latin typeface="华文行楷" panose="02010800040101010101" pitchFamily="2" charset="-122"/>
              <a:ea typeface="华文行楷" panose="02010800040101010101" pitchFamily="2" charset="-122"/>
            </a:endParaRPr>
          </a:p>
          <a:p>
            <a:pPr marL="0" indent="0">
              <a:buNone/>
            </a:pPr>
            <a:endParaRPr lang="en-US" altLang="zh-CN" sz="1600" dirty="0" smtClean="0"/>
          </a:p>
          <a:p>
            <a:pPr marL="0" indent="0">
              <a:lnSpc>
                <a:spcPct val="150000"/>
              </a:lnSpc>
              <a:buNone/>
            </a:pPr>
            <a:r>
              <a:rPr lang="zh-CN" altLang="en-US" dirty="0" smtClean="0"/>
              <a:t>更</a:t>
            </a:r>
            <a:r>
              <a:rPr lang="zh-CN" altLang="en-US" dirty="0"/>
              <a:t>需要从</a:t>
            </a:r>
            <a:r>
              <a:rPr lang="zh-CN" altLang="en-US" dirty="0" smtClean="0"/>
              <a:t>以下方面</a:t>
            </a:r>
            <a:r>
              <a:rPr lang="zh-CN" altLang="en-US" dirty="0"/>
              <a:t>来强化自己的</a:t>
            </a:r>
            <a:r>
              <a:rPr lang="zh-CN" altLang="en-US" dirty="0" smtClean="0"/>
              <a:t>能力</a:t>
            </a:r>
            <a:endParaRPr lang="en-US" altLang="zh-CN" dirty="0" smtClean="0"/>
          </a:p>
          <a:p>
            <a:pPr>
              <a:lnSpc>
                <a:spcPct val="150000"/>
              </a:lnSpc>
            </a:pPr>
            <a:r>
              <a:rPr lang="zh-CN" altLang="en-US" dirty="0" smtClean="0"/>
              <a:t>抓住问题</a:t>
            </a:r>
            <a:r>
              <a:rPr lang="zh-CN" altLang="en-US" dirty="0"/>
              <a:t>本质的能力</a:t>
            </a:r>
            <a:endParaRPr lang="en-US" altLang="zh-CN" dirty="0"/>
          </a:p>
          <a:p>
            <a:pPr>
              <a:lnSpc>
                <a:spcPct val="150000"/>
              </a:lnSpc>
            </a:pPr>
            <a:r>
              <a:rPr lang="zh-CN" altLang="en-US" dirty="0" smtClean="0"/>
              <a:t>需求理解和需求分析的</a:t>
            </a:r>
            <a:r>
              <a:rPr lang="zh-CN" altLang="en-US" dirty="0"/>
              <a:t>能力</a:t>
            </a:r>
            <a:endParaRPr lang="zh-CN" altLang="en-US" dirty="0"/>
          </a:p>
          <a:p>
            <a:pPr>
              <a:lnSpc>
                <a:spcPct val="150000"/>
              </a:lnSpc>
            </a:pPr>
            <a:r>
              <a:rPr lang="zh-CN" altLang="en-US" dirty="0"/>
              <a:t>架构</a:t>
            </a:r>
            <a:r>
              <a:rPr lang="zh-CN" altLang="en-US" dirty="0" smtClean="0"/>
              <a:t>设计</a:t>
            </a:r>
            <a:r>
              <a:rPr lang="zh-CN" altLang="en-US" dirty="0"/>
              <a:t>和</a:t>
            </a:r>
            <a:r>
              <a:rPr lang="zh-CN" altLang="en-US" dirty="0" smtClean="0"/>
              <a:t>设计</a:t>
            </a:r>
            <a:r>
              <a:rPr lang="zh-CN" altLang="en-US" dirty="0"/>
              <a:t>取舍的</a:t>
            </a:r>
            <a:r>
              <a:rPr lang="zh-CN" altLang="en-US" dirty="0" smtClean="0"/>
              <a:t>能力</a:t>
            </a:r>
            <a:endParaRPr lang="en-US" altLang="zh-CN" dirty="0" smtClean="0"/>
          </a:p>
          <a:p>
            <a:pPr>
              <a:lnSpc>
                <a:spcPct val="150000"/>
              </a:lnSpc>
            </a:pPr>
            <a:r>
              <a:rPr lang="zh-CN" altLang="en-US" dirty="0" smtClean="0"/>
              <a:t>代码审查的能力</a:t>
            </a:r>
            <a:endParaRPr lang="zh-CN" alt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r>
              <a:rPr lang="zh-CN" altLang="en-US" dirty="0" smtClean="0"/>
              <a:t>思考：如何控制软件开发的复杂性？</a:t>
            </a:r>
            <a:endParaRPr lang="zh-CN" altLang="en-US" dirty="0" smtClean="0"/>
          </a:p>
        </p:txBody>
      </p:sp>
      <p:sp>
        <p:nvSpPr>
          <p:cNvPr id="62467" name="Rectangle 3"/>
          <p:cNvSpPr>
            <a:spLocks noGrp="1" noChangeArrowheads="1"/>
          </p:cNvSpPr>
          <p:nvPr>
            <p:ph type="body" sz="half" idx="1"/>
          </p:nvPr>
        </p:nvSpPr>
        <p:spPr>
          <a:xfrm>
            <a:off x="611680" y="1282644"/>
            <a:ext cx="5258612" cy="5043487"/>
          </a:xfrm>
        </p:spPr>
        <p:txBody>
          <a:bodyPr/>
          <a:lstStyle/>
          <a:p>
            <a:pPr>
              <a:lnSpc>
                <a:spcPct val="125000"/>
              </a:lnSpc>
            </a:pPr>
            <a:r>
              <a:rPr lang="zh-CN" altLang="en-US" dirty="0" smtClean="0"/>
              <a:t>软件开发常常是相当复杂、不可预测、难以计划的。</a:t>
            </a:r>
            <a:endParaRPr lang="zh-CN" altLang="en-US" dirty="0" smtClean="0"/>
          </a:p>
          <a:p>
            <a:pPr>
              <a:lnSpc>
                <a:spcPct val="125000"/>
              </a:lnSpc>
            </a:pPr>
            <a:r>
              <a:rPr lang="zh-CN" altLang="en-US" dirty="0" smtClean="0"/>
              <a:t>软件开发的复杂性主要来源于：</a:t>
            </a:r>
            <a:endParaRPr lang="zh-CN" altLang="en-US" dirty="0" smtClean="0"/>
          </a:p>
          <a:p>
            <a:pPr lvl="1">
              <a:lnSpc>
                <a:spcPct val="125000"/>
              </a:lnSpc>
            </a:pPr>
            <a:r>
              <a:rPr lang="zh-CN" altLang="en-US" dirty="0" smtClean="0"/>
              <a:t>技术的复杂性</a:t>
            </a:r>
            <a:endParaRPr lang="zh-CN" altLang="en-US" dirty="0" smtClean="0"/>
          </a:p>
          <a:p>
            <a:pPr lvl="2">
              <a:lnSpc>
                <a:spcPct val="125000"/>
              </a:lnSpc>
            </a:pPr>
            <a:r>
              <a:rPr lang="zh-CN" altLang="en-US" dirty="0" smtClean="0"/>
              <a:t>技术不断发展</a:t>
            </a:r>
            <a:endParaRPr lang="zh-CN" altLang="en-US" dirty="0" smtClean="0"/>
          </a:p>
          <a:p>
            <a:pPr lvl="2">
              <a:lnSpc>
                <a:spcPct val="125000"/>
              </a:lnSpc>
            </a:pPr>
            <a:r>
              <a:rPr lang="zh-CN" altLang="en-US" dirty="0" smtClean="0"/>
              <a:t>使用多项技术</a:t>
            </a:r>
            <a:endParaRPr lang="zh-CN" altLang="en-US" dirty="0" smtClean="0"/>
          </a:p>
          <a:p>
            <a:pPr lvl="1">
              <a:lnSpc>
                <a:spcPct val="125000"/>
              </a:lnSpc>
            </a:pPr>
            <a:r>
              <a:rPr lang="zh-CN" altLang="en-US" dirty="0" smtClean="0"/>
              <a:t>需求的复杂性</a:t>
            </a:r>
            <a:endParaRPr lang="zh-CN" altLang="en-US" dirty="0" smtClean="0"/>
          </a:p>
          <a:p>
            <a:pPr lvl="2">
              <a:lnSpc>
                <a:spcPct val="125000"/>
              </a:lnSpc>
            </a:pPr>
            <a:r>
              <a:rPr lang="zh-CN" altLang="en-US" dirty="0" smtClean="0"/>
              <a:t>需求模糊</a:t>
            </a:r>
            <a:endParaRPr lang="zh-CN" altLang="en-US" dirty="0" smtClean="0"/>
          </a:p>
          <a:p>
            <a:pPr lvl="2">
              <a:lnSpc>
                <a:spcPct val="125000"/>
              </a:lnSpc>
            </a:pPr>
            <a:r>
              <a:rPr lang="zh-CN" altLang="en-US" dirty="0" smtClean="0"/>
              <a:t>需求不断变化</a:t>
            </a:r>
            <a:endParaRPr lang="zh-CN" altLang="en-US" dirty="0" smtClean="0"/>
          </a:p>
          <a:p>
            <a:pPr lvl="1">
              <a:lnSpc>
                <a:spcPct val="125000"/>
              </a:lnSpc>
            </a:pPr>
            <a:r>
              <a:rPr lang="zh-CN" altLang="en-US" dirty="0" smtClean="0"/>
              <a:t>人的复杂性</a:t>
            </a:r>
            <a:endParaRPr lang="en-US" altLang="zh-CN" dirty="0" smtClean="0"/>
          </a:p>
          <a:p>
            <a:pPr>
              <a:lnSpc>
                <a:spcPct val="125000"/>
              </a:lnSpc>
            </a:pPr>
            <a:r>
              <a:rPr lang="zh-CN" altLang="en-US" dirty="0" smtClean="0"/>
              <a:t>虽然有了</a:t>
            </a:r>
            <a:r>
              <a:rPr lang="en-US" altLang="zh-CN" dirty="0" smtClean="0"/>
              <a:t>LLM</a:t>
            </a:r>
            <a:r>
              <a:rPr lang="zh-CN" altLang="en-US" dirty="0" smtClean="0"/>
              <a:t>和工具，但是软件开发的复杂性仍需要人去控制</a:t>
            </a:r>
            <a:endParaRPr lang="zh-CN" altLang="en-US" dirty="0" smtClean="0"/>
          </a:p>
          <a:p>
            <a:pPr lvl="1"/>
            <a:endParaRPr lang="zh-CN" altLang="en-US" dirty="0" smtClean="0"/>
          </a:p>
          <a:p>
            <a:endParaRPr lang="zh-CN" altLang="en-US" dirty="0" smtClean="0"/>
          </a:p>
        </p:txBody>
      </p:sp>
      <p:sp>
        <p:nvSpPr>
          <p:cNvPr id="699396" name="Rectangle 4"/>
          <p:cNvSpPr>
            <a:spLocks noGrp="1" noChangeArrowheads="1"/>
          </p:cNvSpPr>
          <p:nvPr>
            <p:ph type="body" sz="half" idx="2"/>
          </p:nvPr>
        </p:nvSpPr>
        <p:spPr>
          <a:xfrm>
            <a:off x="8490395" y="3696670"/>
            <a:ext cx="2116137" cy="2333869"/>
          </a:xfrm>
        </p:spPr>
        <p:txBody>
          <a:bodyPr/>
          <a:lstStyle/>
          <a:p>
            <a:pPr>
              <a:buFont typeface="Wingdings" panose="05000000000000000000" pitchFamily="2" charset="2"/>
              <a:buChar char="ü"/>
            </a:pPr>
            <a:r>
              <a:rPr lang="zh-CN" altLang="en-US" dirty="0" smtClean="0"/>
              <a:t>抽象</a:t>
            </a:r>
            <a:endParaRPr lang="zh-CN" altLang="en-US" dirty="0" smtClean="0"/>
          </a:p>
          <a:p>
            <a:pPr>
              <a:buFont typeface="Wingdings" panose="05000000000000000000" pitchFamily="2" charset="2"/>
              <a:buChar char="ü"/>
            </a:pPr>
            <a:r>
              <a:rPr lang="zh-CN" altLang="en-US" dirty="0" smtClean="0"/>
              <a:t>分解</a:t>
            </a:r>
            <a:endParaRPr lang="zh-CN" altLang="en-US" dirty="0" smtClean="0"/>
          </a:p>
          <a:p>
            <a:pPr>
              <a:buFont typeface="Wingdings" panose="05000000000000000000" pitchFamily="2" charset="2"/>
              <a:buChar char="ü"/>
            </a:pPr>
            <a:r>
              <a:rPr lang="zh-CN" altLang="en-US" dirty="0" smtClean="0"/>
              <a:t>迭代</a:t>
            </a:r>
            <a:endParaRPr lang="zh-CN" altLang="en-US" dirty="0" smtClean="0"/>
          </a:p>
        </p:txBody>
      </p:sp>
      <p:sp>
        <p:nvSpPr>
          <p:cNvPr id="699398" name="WordArt 6"/>
          <p:cNvSpPr>
            <a:spLocks noChangeArrowheads="1" noChangeShapeType="1" noTextEdit="1"/>
          </p:cNvSpPr>
          <p:nvPr/>
        </p:nvSpPr>
        <p:spPr bwMode="auto">
          <a:xfrm>
            <a:off x="6099175" y="2779713"/>
            <a:ext cx="1316802" cy="1600200"/>
          </a:xfrm>
          <a:prstGeom prst="rect">
            <a:avLst/>
          </a:prstGeom>
        </p:spPr>
        <p:txBody>
          <a:bodyPr wrap="none" fromWordArt="1">
            <a:prstTxWarp prst="textPlain">
              <a:avLst>
                <a:gd name="adj" fmla="val 50000"/>
              </a:avLst>
            </a:prstTxWarp>
          </a:bodyPr>
          <a:lstStyle/>
          <a:p>
            <a:pPr algn="ctr"/>
            <a:r>
              <a:rPr lang="en-US" altLang="zh-CN" b="1" kern="10" spc="720" dirty="0">
                <a:ln w="9525">
                  <a:solidFill>
                    <a:schemeClr val="tx1"/>
                  </a:solidFill>
                  <a:round/>
                </a:ln>
                <a:solidFill>
                  <a:srgbClr val="8E5E92"/>
                </a:solidFill>
                <a:effectLst>
                  <a:outerShdw dist="45791" dir="3378596" algn="ctr" rotWithShape="0">
                    <a:srgbClr val="4D4D4D"/>
                  </a:outerShdw>
                </a:effectLst>
                <a:cs typeface="Arial" panose="020B0604020202020204" pitchFamily="34" charset="0"/>
              </a:rPr>
              <a:t>?</a:t>
            </a:r>
            <a:endParaRPr lang="zh-CN" altLang="en-US" b="1" kern="10" spc="720" dirty="0">
              <a:ln w="9525">
                <a:solidFill>
                  <a:schemeClr val="tx1"/>
                </a:solidFill>
                <a:round/>
              </a:ln>
              <a:solidFill>
                <a:srgbClr val="8E5E92"/>
              </a:solidFill>
              <a:effectLst>
                <a:outerShdw dist="45791" dir="3378596" algn="ctr" rotWithShape="0">
                  <a:srgbClr val="4D4D4D"/>
                </a:outerShdw>
              </a:effectLst>
              <a:cs typeface="Arial" panose="020B0604020202020204" pitchFamily="34" charset="0"/>
            </a:endParaRPr>
          </a:p>
        </p:txBody>
      </p:sp>
      <p:sp>
        <p:nvSpPr>
          <p:cNvPr id="699399" name="Rectangle 7"/>
          <p:cNvSpPr>
            <a:spLocks noChangeArrowheads="1"/>
          </p:cNvSpPr>
          <p:nvPr/>
        </p:nvSpPr>
        <p:spPr bwMode="auto">
          <a:xfrm>
            <a:off x="7993062" y="2931319"/>
            <a:ext cx="3777967" cy="534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7950" tIns="53975" rIns="107950" bIns="53975">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r>
              <a:rPr lang="zh-CN" altLang="en-US" sz="2800" dirty="0">
                <a:solidFill>
                  <a:srgbClr val="EB7C1F"/>
                </a:solidFill>
                <a:latin typeface="黑体" panose="02010609060101010101" charset="-122"/>
                <a:ea typeface="黑体" panose="02010609060101010101" charset="-122"/>
              </a:rPr>
              <a:t>如何控制复杂性？</a:t>
            </a:r>
            <a:endParaRPr lang="zh-CN" altLang="en-US" sz="2800" dirty="0">
              <a:solidFill>
                <a:srgbClr val="EB7C1F"/>
              </a:solidFill>
              <a:latin typeface="黑体" panose="02010609060101010101" charset="-122"/>
              <a:ea typeface="黑体" panose="02010609060101010101" charset="-122"/>
            </a:endParaRPr>
          </a:p>
        </p:txBody>
      </p:sp>
      <p:sp>
        <p:nvSpPr>
          <p:cNvPr id="2" name="矩形 1"/>
          <p:cNvSpPr/>
          <p:nvPr/>
        </p:nvSpPr>
        <p:spPr>
          <a:xfrm>
            <a:off x="8393360" y="3696670"/>
            <a:ext cx="1637607" cy="17257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灯片编号占位符 2"/>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99398"/>
                                        </p:tgtEl>
                                        <p:attrNameLst>
                                          <p:attrName>style.visibility</p:attrName>
                                        </p:attrNameLst>
                                      </p:cBhvr>
                                      <p:to>
                                        <p:strVal val="visible"/>
                                      </p:to>
                                    </p:set>
                                    <p:anim calcmode="lin" valueType="num">
                                      <p:cBhvr additive="base">
                                        <p:cTn id="7" dur="500" fill="hold"/>
                                        <p:tgtEl>
                                          <p:spTgt spid="699398"/>
                                        </p:tgtEl>
                                        <p:attrNameLst>
                                          <p:attrName>ppt_x</p:attrName>
                                        </p:attrNameLst>
                                      </p:cBhvr>
                                      <p:tavLst>
                                        <p:tav tm="0">
                                          <p:val>
                                            <p:strVal val="#ppt_x"/>
                                          </p:val>
                                        </p:tav>
                                        <p:tav tm="100000">
                                          <p:val>
                                            <p:strVal val="#ppt_x"/>
                                          </p:val>
                                        </p:tav>
                                      </p:tavLst>
                                    </p:anim>
                                    <p:anim calcmode="lin" valueType="num">
                                      <p:cBhvr additive="base">
                                        <p:cTn id="8" dur="500" fill="hold"/>
                                        <p:tgtEl>
                                          <p:spTgt spid="69939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99399"/>
                                        </p:tgtEl>
                                        <p:attrNameLst>
                                          <p:attrName>style.visibility</p:attrName>
                                        </p:attrNameLst>
                                      </p:cBhvr>
                                      <p:to>
                                        <p:strVal val="visible"/>
                                      </p:to>
                                    </p:set>
                                    <p:anim calcmode="lin" valueType="num">
                                      <p:cBhvr additive="base">
                                        <p:cTn id="11" dur="500" fill="hold"/>
                                        <p:tgtEl>
                                          <p:spTgt spid="699399"/>
                                        </p:tgtEl>
                                        <p:attrNameLst>
                                          <p:attrName>ppt_x</p:attrName>
                                        </p:attrNameLst>
                                      </p:cBhvr>
                                      <p:tavLst>
                                        <p:tav tm="0">
                                          <p:val>
                                            <p:strVal val="#ppt_x"/>
                                          </p:val>
                                        </p:tav>
                                        <p:tav tm="100000">
                                          <p:val>
                                            <p:strVal val="#ppt_x"/>
                                          </p:val>
                                        </p:tav>
                                      </p:tavLst>
                                    </p:anim>
                                    <p:anim calcmode="lin" valueType="num">
                                      <p:cBhvr additive="base">
                                        <p:cTn id="12" dur="500" fill="hold"/>
                                        <p:tgtEl>
                                          <p:spTgt spid="69939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99396">
                                            <p:txEl>
                                              <p:pRg st="0" end="0"/>
                                            </p:txEl>
                                          </p:spTgt>
                                        </p:tgtEl>
                                        <p:attrNameLst>
                                          <p:attrName>style.visibility</p:attrName>
                                        </p:attrNameLst>
                                      </p:cBhvr>
                                      <p:to>
                                        <p:strVal val="visible"/>
                                      </p:to>
                                    </p:set>
                                    <p:anim calcmode="lin" valueType="num">
                                      <p:cBhvr additive="base">
                                        <p:cTn id="17" dur="500" fill="hold"/>
                                        <p:tgtEl>
                                          <p:spTgt spid="699396">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9939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99396">
                                            <p:txEl>
                                              <p:pRg st="1" end="1"/>
                                            </p:txEl>
                                          </p:spTgt>
                                        </p:tgtEl>
                                        <p:attrNameLst>
                                          <p:attrName>style.visibility</p:attrName>
                                        </p:attrNameLst>
                                      </p:cBhvr>
                                      <p:to>
                                        <p:strVal val="visible"/>
                                      </p:to>
                                    </p:set>
                                    <p:anim calcmode="lin" valueType="num">
                                      <p:cBhvr additive="base">
                                        <p:cTn id="23" dur="500" fill="hold"/>
                                        <p:tgtEl>
                                          <p:spTgt spid="699396">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9939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699396">
                                            <p:txEl>
                                              <p:pRg st="2" end="2"/>
                                            </p:txEl>
                                          </p:spTgt>
                                        </p:tgtEl>
                                        <p:attrNameLst>
                                          <p:attrName>style.visibility</p:attrName>
                                        </p:attrNameLst>
                                      </p:cBhvr>
                                      <p:to>
                                        <p:strVal val="visible"/>
                                      </p:to>
                                    </p:set>
                                    <p:anim calcmode="lin" valueType="num">
                                      <p:cBhvr additive="base">
                                        <p:cTn id="29" dur="500" fill="hold"/>
                                        <p:tgtEl>
                                          <p:spTgt spid="699396">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9939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500" fill="hold"/>
                                        <p:tgtEl>
                                          <p:spTgt spid="2"/>
                                        </p:tgtEl>
                                        <p:attrNameLst>
                                          <p:attrName>ppt_x</p:attrName>
                                        </p:attrNameLst>
                                      </p:cBhvr>
                                      <p:tavLst>
                                        <p:tav tm="0">
                                          <p:val>
                                            <p:strVal val="#ppt_x"/>
                                          </p:val>
                                        </p:tav>
                                        <p:tav tm="100000">
                                          <p:val>
                                            <p:strVal val="#ppt_x"/>
                                          </p:val>
                                        </p:tav>
                                      </p:tavLst>
                                    </p:anim>
                                    <p:anim calcmode="lin" valueType="num">
                                      <p:cBhvr additive="base">
                                        <p:cTn id="3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9396" grpId="0" build="p"/>
      <p:bldP spid="699398" grpId="0" animBg="1"/>
      <p:bldP spid="699399" grpId="0"/>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ChangeArrowheads="1"/>
          </p:cNvSpPr>
          <p:nvPr/>
        </p:nvSpPr>
        <p:spPr bwMode="auto">
          <a:xfrm>
            <a:off x="1285875" y="2007394"/>
            <a:ext cx="1295400" cy="990600"/>
          </a:xfrm>
          <a:prstGeom prst="rect">
            <a:avLst/>
          </a:prstGeom>
          <a:solidFill>
            <a:srgbClr val="66FFFF"/>
          </a:solidFill>
          <a:ln w="12700">
            <a:solidFill>
              <a:srgbClr val="FF3300"/>
            </a:solidFill>
            <a:miter lim="800000"/>
            <a:headEnd type="none" w="sm" len="sm"/>
            <a:tailEnd type="none" w="sm" len="sm"/>
          </a:ln>
        </p:spPr>
        <p:txBody>
          <a:bodyPr wrap="none"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5363" name="Rectangle 3"/>
          <p:cNvSpPr>
            <a:spLocks noChangeArrowheads="1"/>
          </p:cNvSpPr>
          <p:nvPr/>
        </p:nvSpPr>
        <p:spPr bwMode="auto">
          <a:xfrm>
            <a:off x="3190875" y="2007394"/>
            <a:ext cx="533400" cy="990600"/>
          </a:xfrm>
          <a:prstGeom prst="rect">
            <a:avLst/>
          </a:prstGeom>
          <a:solidFill>
            <a:srgbClr val="66FFFF"/>
          </a:solidFill>
          <a:ln w="12700">
            <a:solidFill>
              <a:srgbClr val="FF3300"/>
            </a:solidFill>
            <a:miter lim="800000"/>
            <a:headEnd type="none" w="sm" len="sm"/>
            <a:tailEnd type="none" w="sm" len="sm"/>
          </a:ln>
        </p:spPr>
        <p:txBody>
          <a:bodyPr wrap="none"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5364" name="Rectangle 4"/>
          <p:cNvSpPr>
            <a:spLocks noChangeArrowheads="1"/>
          </p:cNvSpPr>
          <p:nvPr/>
        </p:nvSpPr>
        <p:spPr bwMode="auto">
          <a:xfrm>
            <a:off x="3876675" y="2007394"/>
            <a:ext cx="533400" cy="990600"/>
          </a:xfrm>
          <a:prstGeom prst="rect">
            <a:avLst/>
          </a:prstGeom>
          <a:solidFill>
            <a:srgbClr val="66FFFF"/>
          </a:solidFill>
          <a:ln w="12700">
            <a:solidFill>
              <a:srgbClr val="FF3300"/>
            </a:solidFill>
            <a:miter lim="800000"/>
            <a:headEnd type="none" w="sm" len="sm"/>
            <a:tailEnd type="none" w="sm" len="sm"/>
          </a:ln>
        </p:spPr>
        <p:txBody>
          <a:bodyPr wrap="none"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5365" name="Rectangle 5"/>
          <p:cNvSpPr>
            <a:spLocks noChangeArrowheads="1"/>
          </p:cNvSpPr>
          <p:nvPr/>
        </p:nvSpPr>
        <p:spPr bwMode="auto">
          <a:xfrm>
            <a:off x="4562475" y="2007394"/>
            <a:ext cx="533400" cy="990600"/>
          </a:xfrm>
          <a:prstGeom prst="rect">
            <a:avLst/>
          </a:prstGeom>
          <a:solidFill>
            <a:srgbClr val="66FFFF"/>
          </a:solidFill>
          <a:ln w="12700">
            <a:solidFill>
              <a:srgbClr val="FF3300"/>
            </a:solidFill>
            <a:miter lim="800000"/>
            <a:headEnd type="none" w="sm" len="sm"/>
            <a:tailEnd type="none" w="sm" len="sm"/>
          </a:ln>
        </p:spPr>
        <p:txBody>
          <a:bodyPr wrap="none"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5366" name="Rectangle 6"/>
          <p:cNvSpPr>
            <a:spLocks noChangeArrowheads="1"/>
          </p:cNvSpPr>
          <p:nvPr/>
        </p:nvSpPr>
        <p:spPr bwMode="auto">
          <a:xfrm>
            <a:off x="5476875" y="2007394"/>
            <a:ext cx="457200" cy="990600"/>
          </a:xfrm>
          <a:prstGeom prst="rect">
            <a:avLst/>
          </a:prstGeom>
          <a:solidFill>
            <a:srgbClr val="66FFFF"/>
          </a:solidFill>
          <a:ln w="12700">
            <a:solidFill>
              <a:srgbClr val="FF3300"/>
            </a:solidFill>
            <a:miter lim="800000"/>
            <a:headEnd type="none" w="sm" len="sm"/>
            <a:tailEnd type="none" w="sm" len="sm"/>
          </a:ln>
        </p:spPr>
        <p:txBody>
          <a:bodyPr wrap="none"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5367" name="Rectangle 7"/>
          <p:cNvSpPr>
            <a:spLocks noChangeArrowheads="1"/>
          </p:cNvSpPr>
          <p:nvPr/>
        </p:nvSpPr>
        <p:spPr bwMode="auto">
          <a:xfrm>
            <a:off x="6238875" y="2007394"/>
            <a:ext cx="304800" cy="990600"/>
          </a:xfrm>
          <a:prstGeom prst="rect">
            <a:avLst/>
          </a:prstGeom>
          <a:solidFill>
            <a:srgbClr val="66FFFF"/>
          </a:solidFill>
          <a:ln w="12700">
            <a:solidFill>
              <a:srgbClr val="FF3300"/>
            </a:solidFill>
            <a:miter lim="800000"/>
            <a:headEnd type="none" w="sm" len="sm"/>
            <a:tailEnd type="none" w="sm" len="sm"/>
          </a:ln>
        </p:spPr>
        <p:txBody>
          <a:bodyPr wrap="none"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5368" name="Line 8"/>
          <p:cNvSpPr>
            <a:spLocks noChangeShapeType="1"/>
          </p:cNvSpPr>
          <p:nvPr/>
        </p:nvSpPr>
        <p:spPr bwMode="auto">
          <a:xfrm>
            <a:off x="1209675" y="3226594"/>
            <a:ext cx="7315200" cy="0"/>
          </a:xfrm>
          <a:prstGeom prst="line">
            <a:avLst/>
          </a:prstGeom>
          <a:noFill/>
          <a:ln w="28575">
            <a:solidFill>
              <a:srgbClr val="FFCC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mn-ea"/>
            </a:endParaRPr>
          </a:p>
        </p:txBody>
      </p:sp>
      <p:sp>
        <p:nvSpPr>
          <p:cNvPr id="15369" name="Rectangle 9"/>
          <p:cNvSpPr>
            <a:spLocks noChangeArrowheads="1"/>
          </p:cNvSpPr>
          <p:nvPr/>
        </p:nvSpPr>
        <p:spPr bwMode="auto">
          <a:xfrm>
            <a:off x="1285875" y="4674394"/>
            <a:ext cx="2514600" cy="990600"/>
          </a:xfrm>
          <a:prstGeom prst="rect">
            <a:avLst/>
          </a:prstGeom>
          <a:solidFill>
            <a:srgbClr val="66FFFF"/>
          </a:solidFill>
          <a:ln w="12700">
            <a:solidFill>
              <a:srgbClr val="FF3300"/>
            </a:solidFill>
            <a:miter lim="800000"/>
            <a:headEnd type="none" w="sm" len="sm"/>
            <a:tailEnd type="none" w="sm" len="sm"/>
          </a:ln>
        </p:spPr>
        <p:txBody>
          <a:bodyPr wrap="none"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5370" name="Text Box 10"/>
          <p:cNvSpPr txBox="1">
            <a:spLocks noChangeArrowheads="1"/>
          </p:cNvSpPr>
          <p:nvPr/>
        </p:nvSpPr>
        <p:spPr bwMode="auto">
          <a:xfrm>
            <a:off x="1285875" y="1473994"/>
            <a:ext cx="152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b="1">
                <a:latin typeface="+mn-ea"/>
              </a:rPr>
              <a:t>制造业：</a:t>
            </a:r>
            <a:endParaRPr kumimoji="1" lang="zh-CN" altLang="en-US" sz="2400">
              <a:latin typeface="+mn-ea"/>
            </a:endParaRPr>
          </a:p>
        </p:txBody>
      </p:sp>
      <p:sp>
        <p:nvSpPr>
          <p:cNvPr id="15371" name="Rectangle 11"/>
          <p:cNvSpPr>
            <a:spLocks noChangeArrowheads="1"/>
          </p:cNvSpPr>
          <p:nvPr/>
        </p:nvSpPr>
        <p:spPr bwMode="auto">
          <a:xfrm>
            <a:off x="4791075" y="4674394"/>
            <a:ext cx="304800" cy="990600"/>
          </a:xfrm>
          <a:prstGeom prst="rect">
            <a:avLst/>
          </a:prstGeom>
          <a:solidFill>
            <a:srgbClr val="66FFFF"/>
          </a:solidFill>
          <a:ln w="12700">
            <a:solidFill>
              <a:srgbClr val="FFCCFF"/>
            </a:solidFill>
            <a:miter lim="800000"/>
            <a:headEnd type="none" w="sm" len="sm"/>
            <a:tailEnd type="none" w="sm" len="sm"/>
          </a:ln>
        </p:spPr>
        <p:txBody>
          <a:bodyPr wrap="none" anchor="ct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endParaRPr lang="zh-CN" altLang="en-US">
              <a:latin typeface="+mn-ea"/>
            </a:endParaRPr>
          </a:p>
        </p:txBody>
      </p:sp>
      <p:sp>
        <p:nvSpPr>
          <p:cNvPr id="15372" name="Line 12"/>
          <p:cNvSpPr>
            <a:spLocks noChangeShapeType="1"/>
          </p:cNvSpPr>
          <p:nvPr/>
        </p:nvSpPr>
        <p:spPr bwMode="auto">
          <a:xfrm>
            <a:off x="5857875" y="4674394"/>
            <a:ext cx="0" cy="990600"/>
          </a:xfrm>
          <a:prstGeom prst="line">
            <a:avLst/>
          </a:prstGeom>
          <a:noFill/>
          <a:ln w="12700">
            <a:solidFill>
              <a:srgbClr val="FFCC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mn-ea"/>
            </a:endParaRPr>
          </a:p>
        </p:txBody>
      </p:sp>
      <p:sp>
        <p:nvSpPr>
          <p:cNvPr id="15373" name="Line 13"/>
          <p:cNvSpPr>
            <a:spLocks noChangeShapeType="1"/>
          </p:cNvSpPr>
          <p:nvPr/>
        </p:nvSpPr>
        <p:spPr bwMode="auto">
          <a:xfrm>
            <a:off x="6467475" y="4674394"/>
            <a:ext cx="0" cy="990600"/>
          </a:xfrm>
          <a:prstGeom prst="line">
            <a:avLst/>
          </a:prstGeom>
          <a:noFill/>
          <a:ln w="12700">
            <a:solidFill>
              <a:srgbClr val="FFCC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mn-ea"/>
            </a:endParaRPr>
          </a:p>
        </p:txBody>
      </p:sp>
      <p:sp>
        <p:nvSpPr>
          <p:cNvPr id="15374" name="Line 14"/>
          <p:cNvSpPr>
            <a:spLocks noChangeShapeType="1"/>
          </p:cNvSpPr>
          <p:nvPr/>
        </p:nvSpPr>
        <p:spPr bwMode="auto">
          <a:xfrm>
            <a:off x="1133475" y="5969794"/>
            <a:ext cx="7315200" cy="0"/>
          </a:xfrm>
          <a:prstGeom prst="line">
            <a:avLst/>
          </a:prstGeom>
          <a:noFill/>
          <a:ln w="28575">
            <a:solidFill>
              <a:srgbClr val="FFCC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latin typeface="+mn-ea"/>
            </a:endParaRPr>
          </a:p>
        </p:txBody>
      </p:sp>
      <p:sp>
        <p:nvSpPr>
          <p:cNvPr id="15375" name="Text Box 15"/>
          <p:cNvSpPr txBox="1">
            <a:spLocks noChangeArrowheads="1"/>
          </p:cNvSpPr>
          <p:nvPr/>
        </p:nvSpPr>
        <p:spPr bwMode="auto">
          <a:xfrm>
            <a:off x="1285876" y="4217194"/>
            <a:ext cx="19081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b="1">
                <a:latin typeface="+mn-ea"/>
              </a:rPr>
              <a:t>软件业：</a:t>
            </a:r>
            <a:endParaRPr kumimoji="1" lang="zh-CN" altLang="en-US" sz="2400">
              <a:latin typeface="+mn-ea"/>
            </a:endParaRPr>
          </a:p>
        </p:txBody>
      </p:sp>
      <p:sp>
        <p:nvSpPr>
          <p:cNvPr id="15376" name="Text Box 16"/>
          <p:cNvSpPr txBox="1">
            <a:spLocks noChangeArrowheads="1"/>
          </p:cNvSpPr>
          <p:nvPr/>
        </p:nvSpPr>
        <p:spPr bwMode="auto">
          <a:xfrm>
            <a:off x="1590675" y="3302794"/>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a:latin typeface="+mn-ea"/>
              </a:rPr>
              <a:t>设计</a:t>
            </a:r>
            <a:endParaRPr kumimoji="1" lang="zh-CN" altLang="en-US" sz="2400">
              <a:latin typeface="+mn-ea"/>
            </a:endParaRPr>
          </a:p>
        </p:txBody>
      </p:sp>
      <p:sp>
        <p:nvSpPr>
          <p:cNvPr id="15377" name="Text Box 17"/>
          <p:cNvSpPr txBox="1">
            <a:spLocks noChangeArrowheads="1"/>
          </p:cNvSpPr>
          <p:nvPr/>
        </p:nvSpPr>
        <p:spPr bwMode="auto">
          <a:xfrm>
            <a:off x="4562475" y="6045994"/>
            <a:ext cx="1143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a:latin typeface="+mn-ea"/>
              </a:rPr>
              <a:t>生产</a:t>
            </a:r>
            <a:endParaRPr kumimoji="1" lang="zh-CN" altLang="en-US" sz="2400">
              <a:latin typeface="+mn-ea"/>
            </a:endParaRPr>
          </a:p>
        </p:txBody>
      </p:sp>
      <p:sp>
        <p:nvSpPr>
          <p:cNvPr id="15378" name="Text Box 18"/>
          <p:cNvSpPr txBox="1">
            <a:spLocks noChangeArrowheads="1"/>
          </p:cNvSpPr>
          <p:nvPr/>
        </p:nvSpPr>
        <p:spPr bwMode="auto">
          <a:xfrm>
            <a:off x="5476875" y="6045994"/>
            <a:ext cx="914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a:latin typeface="+mn-ea"/>
              </a:rPr>
              <a:t>运输</a:t>
            </a:r>
            <a:endParaRPr kumimoji="1" lang="zh-CN" altLang="en-US" sz="2400">
              <a:latin typeface="+mn-ea"/>
            </a:endParaRPr>
          </a:p>
        </p:txBody>
      </p:sp>
      <p:sp>
        <p:nvSpPr>
          <p:cNvPr id="15379" name="Text Box 19"/>
          <p:cNvSpPr txBox="1">
            <a:spLocks noChangeArrowheads="1"/>
          </p:cNvSpPr>
          <p:nvPr/>
        </p:nvSpPr>
        <p:spPr bwMode="auto">
          <a:xfrm>
            <a:off x="6162675" y="6045994"/>
            <a:ext cx="990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a:latin typeface="+mn-ea"/>
              </a:rPr>
              <a:t>仓储</a:t>
            </a:r>
            <a:endParaRPr kumimoji="1" lang="zh-CN" altLang="en-US" sz="2400">
              <a:latin typeface="+mn-ea"/>
            </a:endParaRPr>
          </a:p>
        </p:txBody>
      </p:sp>
      <p:sp>
        <p:nvSpPr>
          <p:cNvPr id="15380" name="Text Box 20"/>
          <p:cNvSpPr txBox="1">
            <a:spLocks noChangeArrowheads="1"/>
          </p:cNvSpPr>
          <p:nvPr/>
        </p:nvSpPr>
        <p:spPr bwMode="auto">
          <a:xfrm>
            <a:off x="1438275" y="6122194"/>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a:latin typeface="+mn-ea"/>
              </a:rPr>
              <a:t>设计</a:t>
            </a:r>
            <a:endParaRPr kumimoji="1" lang="zh-CN" altLang="en-US" sz="2400">
              <a:latin typeface="+mn-ea"/>
            </a:endParaRPr>
          </a:p>
        </p:txBody>
      </p:sp>
      <p:grpSp>
        <p:nvGrpSpPr>
          <p:cNvPr id="15381" name="Group 21"/>
          <p:cNvGrpSpPr/>
          <p:nvPr/>
        </p:nvGrpSpPr>
        <p:grpSpPr bwMode="auto">
          <a:xfrm>
            <a:off x="3419475" y="3302794"/>
            <a:ext cx="4953000" cy="457200"/>
            <a:chOff x="2208" y="1872"/>
            <a:chExt cx="3120" cy="288"/>
          </a:xfrm>
        </p:grpSpPr>
        <p:sp>
          <p:nvSpPr>
            <p:cNvPr id="15383" name="Text Box 22"/>
            <p:cNvSpPr txBox="1">
              <a:spLocks noChangeArrowheads="1"/>
            </p:cNvSpPr>
            <p:nvPr/>
          </p:nvSpPr>
          <p:spPr bwMode="auto">
            <a:xfrm>
              <a:off x="2208" y="1872"/>
              <a:ext cx="72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a:latin typeface="+mn-ea"/>
                </a:rPr>
                <a:t>生产</a:t>
              </a:r>
              <a:endParaRPr kumimoji="1" lang="zh-CN" altLang="en-US" sz="2400">
                <a:latin typeface="+mn-ea"/>
              </a:endParaRPr>
            </a:p>
          </p:txBody>
        </p:sp>
        <p:sp>
          <p:nvSpPr>
            <p:cNvPr id="15384" name="Text Box 23"/>
            <p:cNvSpPr txBox="1">
              <a:spLocks noChangeArrowheads="1"/>
            </p:cNvSpPr>
            <p:nvPr/>
          </p:nvSpPr>
          <p:spPr bwMode="auto">
            <a:xfrm>
              <a:off x="3312" y="1872"/>
              <a:ext cx="57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a:latin typeface="+mn-ea"/>
                </a:rPr>
                <a:t>运输</a:t>
              </a:r>
              <a:endParaRPr kumimoji="1" lang="zh-CN" altLang="en-US" sz="2400">
                <a:latin typeface="+mn-ea"/>
              </a:endParaRPr>
            </a:p>
          </p:txBody>
        </p:sp>
        <p:sp>
          <p:nvSpPr>
            <p:cNvPr id="15385" name="Text Box 24"/>
            <p:cNvSpPr txBox="1">
              <a:spLocks noChangeArrowheads="1"/>
            </p:cNvSpPr>
            <p:nvPr/>
          </p:nvSpPr>
          <p:spPr bwMode="auto">
            <a:xfrm>
              <a:off x="3840" y="1872"/>
              <a:ext cx="62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r>
                <a:rPr kumimoji="1" lang="zh-CN" altLang="en-US" sz="2400" dirty="0">
                  <a:latin typeface="+mn-ea"/>
                </a:rPr>
                <a:t>仓储</a:t>
              </a:r>
              <a:endParaRPr kumimoji="1" lang="zh-CN" altLang="en-US" sz="2400" dirty="0">
                <a:latin typeface="+mn-ea"/>
              </a:endParaRPr>
            </a:p>
          </p:txBody>
        </p:sp>
        <p:sp>
          <p:nvSpPr>
            <p:cNvPr id="15386" name="Text Box 25"/>
            <p:cNvSpPr txBox="1">
              <a:spLocks noChangeArrowheads="1"/>
            </p:cNvSpPr>
            <p:nvPr/>
          </p:nvSpPr>
          <p:spPr bwMode="auto">
            <a:xfrm>
              <a:off x="4608" y="1872"/>
              <a:ext cx="72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3600">
                  <a:solidFill>
                    <a:schemeClr val="tx1"/>
                  </a:solidFill>
                  <a:latin typeface="Arial" panose="020B0604020202020204" pitchFamily="34" charset="0"/>
                </a:defRPr>
              </a:lvl1pPr>
              <a:lvl2pPr marL="742950" indent="-285750">
                <a:defRPr sz="3600">
                  <a:solidFill>
                    <a:schemeClr val="tx1"/>
                  </a:solidFill>
                  <a:latin typeface="Arial" panose="020B0604020202020204" pitchFamily="34" charset="0"/>
                </a:defRPr>
              </a:lvl2pPr>
              <a:lvl3pPr marL="1143000" indent="-228600">
                <a:defRPr sz="3600">
                  <a:solidFill>
                    <a:schemeClr val="tx1"/>
                  </a:solidFill>
                  <a:latin typeface="Arial" panose="020B0604020202020204" pitchFamily="34" charset="0"/>
                </a:defRPr>
              </a:lvl3pPr>
              <a:lvl4pPr marL="1600200" indent="-228600">
                <a:defRPr sz="3600">
                  <a:solidFill>
                    <a:schemeClr val="tx1"/>
                  </a:solidFill>
                  <a:latin typeface="Arial" panose="020B0604020202020204" pitchFamily="34" charset="0"/>
                </a:defRPr>
              </a:lvl4pPr>
              <a:lvl5pPr marL="2057400" indent="-228600">
                <a:defRPr sz="3600">
                  <a:solidFill>
                    <a:schemeClr val="tx1"/>
                  </a:solidFill>
                  <a:latin typeface="Arial" panose="020B0604020202020204" pitchFamily="34" charset="0"/>
                </a:defRPr>
              </a:lvl5pPr>
              <a:lvl6pPr marL="2514600" indent="-228600" eaLnBrk="0" fontAlgn="base" hangingPunct="0">
                <a:spcBef>
                  <a:spcPct val="0"/>
                </a:spcBef>
                <a:spcAft>
                  <a:spcPct val="0"/>
                </a:spcAft>
                <a:defRPr sz="3600">
                  <a:solidFill>
                    <a:schemeClr val="tx1"/>
                  </a:solidFill>
                  <a:latin typeface="Arial" panose="020B0604020202020204" pitchFamily="34" charset="0"/>
                </a:defRPr>
              </a:lvl6pPr>
              <a:lvl7pPr marL="2971800" indent="-228600" eaLnBrk="0" fontAlgn="base" hangingPunct="0">
                <a:spcBef>
                  <a:spcPct val="0"/>
                </a:spcBef>
                <a:spcAft>
                  <a:spcPct val="0"/>
                </a:spcAft>
                <a:defRPr sz="3600">
                  <a:solidFill>
                    <a:schemeClr val="tx1"/>
                  </a:solidFill>
                  <a:latin typeface="Arial" panose="020B0604020202020204" pitchFamily="34" charset="0"/>
                </a:defRPr>
              </a:lvl7pPr>
              <a:lvl8pPr marL="3429000" indent="-228600" eaLnBrk="0" fontAlgn="base" hangingPunct="0">
                <a:spcBef>
                  <a:spcPct val="0"/>
                </a:spcBef>
                <a:spcAft>
                  <a:spcPct val="0"/>
                </a:spcAft>
                <a:defRPr sz="3600">
                  <a:solidFill>
                    <a:schemeClr val="tx1"/>
                  </a:solidFill>
                  <a:latin typeface="Arial" panose="020B0604020202020204" pitchFamily="34" charset="0"/>
                </a:defRPr>
              </a:lvl8pPr>
              <a:lvl9pPr marL="3886200" indent="-228600" eaLnBrk="0" fontAlgn="base" hangingPunct="0">
                <a:spcBef>
                  <a:spcPct val="0"/>
                </a:spcBef>
                <a:spcAft>
                  <a:spcPct val="0"/>
                </a:spcAft>
                <a:defRPr sz="3600">
                  <a:solidFill>
                    <a:schemeClr val="tx1"/>
                  </a:solidFill>
                  <a:latin typeface="Arial" panose="020B0604020202020204" pitchFamily="34" charset="0"/>
                </a:defRPr>
              </a:lvl9pPr>
            </a:lstStyle>
            <a:p>
              <a:pPr eaLnBrk="1" hangingPunct="1">
                <a:spcBef>
                  <a:spcPct val="50000"/>
                </a:spcBef>
              </a:pPr>
              <a:endParaRPr kumimoji="1" lang="zh-CN" altLang="en-US" sz="2400">
                <a:latin typeface="+mn-ea"/>
              </a:endParaRPr>
            </a:p>
          </p:txBody>
        </p:sp>
      </p:grpSp>
      <p:sp>
        <p:nvSpPr>
          <p:cNvPr id="15382" name="Rectangle 26"/>
          <p:cNvSpPr>
            <a:spLocks noGrp="1" noChangeArrowheads="1"/>
          </p:cNvSpPr>
          <p:nvPr>
            <p:ph type="title"/>
          </p:nvPr>
        </p:nvSpPr>
        <p:spPr/>
        <p:txBody>
          <a:bodyPr/>
          <a:lstStyle/>
          <a:p>
            <a:pPr eaLnBrk="1" hangingPunct="1"/>
            <a:r>
              <a:rPr lang="zh-CN" altLang="en-US" smtClean="0"/>
              <a:t>软件是被设计的</a:t>
            </a:r>
            <a:endParaRPr lang="zh-CN" altLang="en-US" smtClean="0"/>
          </a:p>
        </p:txBody>
      </p:sp>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
        <p:nvSpPr>
          <p:cNvPr id="28" name="矩形 27"/>
          <p:cNvSpPr/>
          <p:nvPr/>
        </p:nvSpPr>
        <p:spPr>
          <a:xfrm>
            <a:off x="7000875" y="561932"/>
            <a:ext cx="5037789" cy="600164"/>
          </a:xfrm>
          <a:prstGeom prst="rect">
            <a:avLst/>
          </a:prstGeom>
        </p:spPr>
        <p:txBody>
          <a:bodyPr wrap="square">
            <a:spAutoFit/>
          </a:bodyPr>
          <a:lstStyle/>
          <a:p>
            <a:pPr algn="ctr">
              <a:lnSpc>
                <a:spcPct val="110000"/>
              </a:lnSpc>
            </a:pPr>
            <a:r>
              <a:rPr lang="zh-CN" altLang="en-US" sz="3000" b="1" dirty="0">
                <a:solidFill>
                  <a:srgbClr val="C00000"/>
                </a:solidFill>
                <a:latin typeface="微软雅黑" panose="020B0503020204020204" pitchFamily="34" charset="-122"/>
                <a:ea typeface="微软雅黑" panose="020B0503020204020204" pitchFamily="34" charset="-122"/>
                <a:cs typeface="黑体" panose="02010609060101010101" charset="-122"/>
              </a:rPr>
              <a:t>做世界上最好的软件产品！</a:t>
            </a:r>
            <a:endParaRPr lang="zh-CN" altLang="en-US" sz="3000" b="1" dirty="0">
              <a:solidFill>
                <a:srgbClr val="C00000"/>
              </a:solidFill>
              <a:latin typeface="微软雅黑" panose="020B0503020204020204" pitchFamily="34" charset="-122"/>
              <a:ea typeface="微软雅黑" panose="020B0503020204020204" pitchFamily="34" charset="-122"/>
              <a:cs typeface="黑体" panose="02010609060101010101" charset="-122"/>
            </a:endParaRPr>
          </a:p>
        </p:txBody>
      </p:sp>
      <p:pic>
        <p:nvPicPr>
          <p:cNvPr id="3" name="图片 2"/>
          <p:cNvPicPr>
            <a:picLocks noChangeAspect="1"/>
          </p:cNvPicPr>
          <p:nvPr/>
        </p:nvPicPr>
        <p:blipFill>
          <a:blip r:embed="rId1"/>
          <a:stretch>
            <a:fillRect/>
          </a:stretch>
        </p:blipFill>
        <p:spPr>
          <a:xfrm>
            <a:off x="9473033" y="4422971"/>
            <a:ext cx="1876577" cy="1242023"/>
          </a:xfrm>
          <a:prstGeom prst="rect">
            <a:avLst/>
          </a:prstGeom>
        </p:spPr>
      </p:pic>
      <p:sp>
        <p:nvSpPr>
          <p:cNvPr id="31" name="矩形 30"/>
          <p:cNvSpPr/>
          <p:nvPr/>
        </p:nvSpPr>
        <p:spPr>
          <a:xfrm>
            <a:off x="9290485" y="5800232"/>
            <a:ext cx="2241675" cy="564706"/>
          </a:xfrm>
          <a:prstGeom prst="rect">
            <a:avLst/>
          </a:prstGeom>
        </p:spPr>
        <p:txBody>
          <a:bodyPr wrap="square">
            <a:spAutoFit/>
          </a:bodyPr>
          <a:lstStyle/>
          <a:p>
            <a:pPr algn="ctr">
              <a:lnSpc>
                <a:spcPct val="110000"/>
              </a:lnSpc>
            </a:pPr>
            <a:r>
              <a:rPr lang="en-US" altLang="zh-CN" sz="3000" b="1" dirty="0" smtClean="0">
                <a:solidFill>
                  <a:srgbClr val="EB7C1F"/>
                </a:solidFill>
                <a:latin typeface="微软雅黑" panose="020B0503020204020204" pitchFamily="34" charset="-122"/>
                <a:ea typeface="微软雅黑" panose="020B0503020204020204" pitchFamily="34" charset="-122"/>
                <a:cs typeface="黑体" panose="02010609060101010101" charset="-122"/>
              </a:rPr>
              <a:t>WPS</a:t>
            </a:r>
            <a:r>
              <a:rPr lang="zh-CN" altLang="en-US" sz="3000" b="1" dirty="0" smtClean="0">
                <a:solidFill>
                  <a:srgbClr val="EB7C1F"/>
                </a:solidFill>
                <a:latin typeface="微软雅黑" panose="020B0503020204020204" pitchFamily="34" charset="-122"/>
                <a:ea typeface="微软雅黑" panose="020B0503020204020204" pitchFamily="34" charset="-122"/>
                <a:cs typeface="黑体" panose="02010609060101010101" charset="-122"/>
              </a:rPr>
              <a:t>案例</a:t>
            </a:r>
            <a:endParaRPr lang="zh-CN" altLang="en-US" sz="3000" b="1" dirty="0">
              <a:solidFill>
                <a:srgbClr val="EB7C1F"/>
              </a:solidFill>
              <a:latin typeface="微软雅黑" panose="020B0503020204020204" pitchFamily="34" charset="-122"/>
              <a:ea typeface="微软雅黑" panose="020B0503020204020204" pitchFamily="34" charset="-122"/>
              <a:cs typeface="黑体" panose="02010609060101010101"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additive="base">
                                        <p:cTn id="13" dur="500" fill="hold"/>
                                        <p:tgtEl>
                                          <p:spTgt spid="31"/>
                                        </p:tgtEl>
                                        <p:attrNameLst>
                                          <p:attrName>ppt_x</p:attrName>
                                        </p:attrNameLst>
                                      </p:cBhvr>
                                      <p:tavLst>
                                        <p:tav tm="0">
                                          <p:val>
                                            <p:strVal val="#ppt_x"/>
                                          </p:val>
                                        </p:tav>
                                        <p:tav tm="100000">
                                          <p:val>
                                            <p:strVal val="#ppt_x"/>
                                          </p:val>
                                        </p:tav>
                                      </p:tavLst>
                                    </p:anim>
                                    <p:anim calcmode="lin" valueType="num">
                                      <p:cBhvr additive="base">
                                        <p:cTn id="14" dur="500" fill="hold"/>
                                        <p:tgtEl>
                                          <p:spTgt spid="31"/>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zh-CN" altLang="en-US" smtClean="0"/>
              <a:t>硬件的故障率曲线（浴缸曲线）</a:t>
            </a:r>
            <a:endParaRPr lang="zh-CN" altLang="en-US" smtClean="0"/>
          </a:p>
        </p:txBody>
      </p:sp>
      <p:graphicFrame>
        <p:nvGraphicFramePr>
          <p:cNvPr id="16387" name="Object 3"/>
          <p:cNvGraphicFramePr>
            <a:graphicFrameLocks noGrp="1" noChangeAspect="1"/>
          </p:cNvGraphicFramePr>
          <p:nvPr>
            <p:ph idx="4294967295"/>
          </p:nvPr>
        </p:nvGraphicFramePr>
        <p:xfrm>
          <a:off x="2682875" y="1825625"/>
          <a:ext cx="6823075" cy="4713288"/>
        </p:xfrm>
        <a:graphic>
          <a:graphicData uri="http://schemas.openxmlformats.org/presentationml/2006/ole">
            <mc:AlternateContent xmlns:mc="http://schemas.openxmlformats.org/markup-compatibility/2006">
              <mc:Choice xmlns:v="urn:schemas-microsoft-com:vml" Requires="v">
                <p:oleObj spid="_x0000_s6156" name="Visio" r:id="rId1" imgW="6647180" imgH="4592320" progId="Visio.Drawing.11">
                  <p:embed/>
                </p:oleObj>
              </mc:Choice>
              <mc:Fallback>
                <p:oleObj name="Visio" r:id="rId1" imgW="6647180" imgH="4592320" progId="Visio.Drawing.11">
                  <p:embed/>
                  <p:pic>
                    <p:nvPicPr>
                      <p:cNvPr id="0" name="Object 3"/>
                      <p:cNvPicPr>
                        <a:picLocks noChangeAspect="1" noChangeArrowheads="1"/>
                      </p:cNvPicPr>
                      <p:nvPr/>
                    </p:nvPicPr>
                    <p:blipFill>
                      <a:blip r:embed="rId2"/>
                      <a:srcRect/>
                      <a:stretch>
                        <a:fillRect/>
                      </a:stretch>
                    </p:blipFill>
                    <p:spPr bwMode="auto">
                      <a:xfrm>
                        <a:off x="2682875" y="1825625"/>
                        <a:ext cx="6823075" cy="4713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zh-CN" altLang="en-US" smtClean="0"/>
              <a:t>软件的故障率曲线</a:t>
            </a:r>
            <a:r>
              <a:rPr lang="en-US" altLang="zh-CN" sz="2700"/>
              <a:t>(</a:t>
            </a:r>
            <a:r>
              <a:rPr lang="zh-CN" altLang="en-US" sz="2700"/>
              <a:t>理想情况下</a:t>
            </a:r>
            <a:r>
              <a:rPr lang="en-US" altLang="zh-CN" sz="2700"/>
              <a:t>)</a:t>
            </a:r>
            <a:endParaRPr lang="en-US" altLang="zh-CN" sz="2700"/>
          </a:p>
        </p:txBody>
      </p:sp>
      <p:graphicFrame>
        <p:nvGraphicFramePr>
          <p:cNvPr id="17411" name="Object 3"/>
          <p:cNvGraphicFramePr>
            <a:graphicFrameLocks noGrp="1" noChangeAspect="1"/>
          </p:cNvGraphicFramePr>
          <p:nvPr>
            <p:ph idx="1"/>
          </p:nvPr>
        </p:nvGraphicFramePr>
        <p:xfrm>
          <a:off x="2441575" y="2028825"/>
          <a:ext cx="6130925" cy="4347437"/>
        </p:xfrm>
        <a:graphic>
          <a:graphicData uri="http://schemas.openxmlformats.org/presentationml/2006/ole">
            <mc:AlternateContent xmlns:mc="http://schemas.openxmlformats.org/markup-compatibility/2006">
              <mc:Choice xmlns:v="urn:schemas-microsoft-com:vml" Requires="v">
                <p:oleObj spid="_x0000_s7180" name="Visio" r:id="rId1" imgW="6647180" imgH="4716145" progId="Visio.Drawing.11">
                  <p:embed/>
                </p:oleObj>
              </mc:Choice>
              <mc:Fallback>
                <p:oleObj name="Visio" r:id="rId1" imgW="6647180" imgH="4716145" progId="Visio.Drawing.11">
                  <p:embed/>
                  <p:pic>
                    <p:nvPicPr>
                      <p:cNvPr id="0" name="Object 3"/>
                      <p:cNvPicPr>
                        <a:picLocks noChangeAspect="1" noChangeArrowheads="1"/>
                      </p:cNvPicPr>
                      <p:nvPr/>
                    </p:nvPicPr>
                    <p:blipFill>
                      <a:blip r:embed="rId2"/>
                      <a:srcRect/>
                      <a:stretch>
                        <a:fillRect/>
                      </a:stretch>
                    </p:blipFill>
                    <p:spPr bwMode="auto">
                      <a:xfrm>
                        <a:off x="2441575" y="2028825"/>
                        <a:ext cx="6130925" cy="4347437"/>
                      </a:xfrm>
                      <a:prstGeom prst="rect">
                        <a:avLst/>
                      </a:prstGeom>
                      <a:noFill/>
                      <a:ln>
                        <a:noFill/>
                      </a:ln>
                      <a:effectLst/>
                    </p:spPr>
                  </p:pic>
                </p:oleObj>
              </mc:Fallback>
            </mc:AlternateContent>
          </a:graphicData>
        </a:graphic>
      </p:graphicFrame>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zh-CN" altLang="en-US" smtClean="0"/>
              <a:t>软件的故障率曲线</a:t>
            </a:r>
            <a:r>
              <a:rPr lang="en-US" altLang="zh-CN" sz="2700"/>
              <a:t>(</a:t>
            </a:r>
            <a:r>
              <a:rPr lang="zh-CN" altLang="en-US" sz="2700"/>
              <a:t>实际情况下</a:t>
            </a:r>
            <a:r>
              <a:rPr lang="en-US" altLang="zh-CN" sz="2700"/>
              <a:t>)</a:t>
            </a:r>
            <a:endParaRPr lang="en-US" altLang="zh-CN" sz="2700"/>
          </a:p>
        </p:txBody>
      </p:sp>
      <p:graphicFrame>
        <p:nvGraphicFramePr>
          <p:cNvPr id="18435" name="Object 3"/>
          <p:cNvGraphicFramePr>
            <a:graphicFrameLocks noGrp="1" noChangeAspect="1"/>
          </p:cNvGraphicFramePr>
          <p:nvPr>
            <p:ph idx="1"/>
          </p:nvPr>
        </p:nvGraphicFramePr>
        <p:xfrm>
          <a:off x="2581275" y="1839913"/>
          <a:ext cx="7116763" cy="4724400"/>
        </p:xfrm>
        <a:graphic>
          <a:graphicData uri="http://schemas.openxmlformats.org/presentationml/2006/ole">
            <mc:AlternateContent xmlns:mc="http://schemas.openxmlformats.org/markup-compatibility/2006">
              <mc:Choice xmlns:v="urn:schemas-microsoft-com:vml" Requires="v">
                <p:oleObj spid="_x0000_s8204" name="Visio" r:id="rId1" imgW="6917690" imgH="4592320" progId="Visio.Drawing.11">
                  <p:embed/>
                </p:oleObj>
              </mc:Choice>
              <mc:Fallback>
                <p:oleObj name="Visio" r:id="rId1" imgW="6917690" imgH="4592320" progId="Visio.Drawing.11">
                  <p:embed/>
                  <p:pic>
                    <p:nvPicPr>
                      <p:cNvPr id="0" name="Object 3"/>
                      <p:cNvPicPr>
                        <a:picLocks noChangeAspect="1" noChangeArrowheads="1"/>
                      </p:cNvPicPr>
                      <p:nvPr/>
                    </p:nvPicPr>
                    <p:blipFill>
                      <a:blip r:embed="rId2"/>
                      <a:srcRect/>
                      <a:stretch>
                        <a:fillRect/>
                      </a:stretch>
                    </p:blipFill>
                    <p:spPr bwMode="auto">
                      <a:xfrm>
                        <a:off x="2581275" y="1839913"/>
                        <a:ext cx="7116763" cy="472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灯片编号占位符 1"/>
          <p:cNvSpPr>
            <a:spLocks noGrp="1"/>
          </p:cNvSpPr>
          <p:nvPr>
            <p:ph type="sldNum" sz="quarter" idx="4"/>
          </p:nvPr>
        </p:nvSpPr>
        <p:spPr/>
        <p:txBody>
          <a:bodyPr/>
          <a:lstStyle/>
          <a:p>
            <a:fld id="{548644C6-89F0-466C-949F-E70AD72679A8}" type="slidenum">
              <a:rPr lang="zh-CN" altLang="en-US" smtClean="0"/>
            </a:fld>
            <a:endParaRPr lang="zh-CN" altLang="en-US"/>
          </a:p>
        </p:txBody>
      </p:sp>
    </p:spTree>
  </p:cSld>
  <p:clrMapOvr>
    <a:masterClrMapping/>
  </p:clrMapOvr>
  <p:transition/>
  <p:timing>
    <p:tnLst>
      <p:par>
        <p:cTn id="1" dur="indefinite" restart="never" nodeType="tmRoot"/>
      </p:par>
    </p:tnLst>
  </p:timing>
</p:sld>
</file>

<file path=ppt/tags/tag1.xml><?xml version="1.0" encoding="utf-8"?>
<p:tagLst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赤霞朱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7461</Words>
  <Application>WPS 演示</Application>
  <PresentationFormat>宽屏</PresentationFormat>
  <Paragraphs>982</Paragraphs>
  <Slides>59</Slides>
  <Notes>58</Notes>
  <HiddenSlides>0</HiddenSlides>
  <MMClips>0</MMClips>
  <ScaleCrop>false</ScaleCrop>
  <HeadingPairs>
    <vt:vector size="8" baseType="variant">
      <vt:variant>
        <vt:lpstr>已用的字体</vt:lpstr>
      </vt:variant>
      <vt:variant>
        <vt:i4>20</vt:i4>
      </vt:variant>
      <vt:variant>
        <vt:lpstr>主题</vt:lpstr>
      </vt:variant>
      <vt:variant>
        <vt:i4>1</vt:i4>
      </vt:variant>
      <vt:variant>
        <vt:lpstr>嵌入 OLE 服务器</vt:lpstr>
      </vt:variant>
      <vt:variant>
        <vt:i4>6</vt:i4>
      </vt:variant>
      <vt:variant>
        <vt:lpstr>幻灯片标题</vt:lpstr>
      </vt:variant>
      <vt:variant>
        <vt:i4>59</vt:i4>
      </vt:variant>
    </vt:vector>
  </HeadingPairs>
  <TitlesOfParts>
    <vt:vector size="86" baseType="lpstr">
      <vt:lpstr>Arial</vt:lpstr>
      <vt:lpstr>宋体</vt:lpstr>
      <vt:lpstr>Wingdings</vt:lpstr>
      <vt:lpstr>微软雅黑</vt:lpstr>
      <vt:lpstr>Castellar</vt:lpstr>
      <vt:lpstr>HGB6_CNKI</vt:lpstr>
      <vt:lpstr>华文行楷</vt:lpstr>
      <vt:lpstr>Segoe UI Black</vt:lpstr>
      <vt:lpstr>黑体</vt:lpstr>
      <vt:lpstr>Arial Unicode MS</vt:lpstr>
      <vt:lpstr>等线</vt:lpstr>
      <vt:lpstr>Verdana</vt:lpstr>
      <vt:lpstr>Arial</vt:lpstr>
      <vt:lpstr>Arial Narrow</vt:lpstr>
      <vt:lpstr>ZapfHumnst BT</vt:lpstr>
      <vt:lpstr>Segoe Print</vt:lpstr>
      <vt:lpstr>Times New Roman</vt:lpstr>
      <vt:lpstr>华光行楷_CNKI</vt:lpstr>
      <vt:lpstr>楷体</vt:lpstr>
      <vt:lpstr>隶书</vt:lpstr>
      <vt:lpstr>赤霞朱主题​​</vt:lpstr>
      <vt:lpstr>Visio.Drawing.11</vt:lpstr>
      <vt:lpstr>Visio.Drawing.11</vt:lpstr>
      <vt:lpstr>Visio.Drawing.11</vt:lpstr>
      <vt:lpstr>Visio.Drawing.11</vt:lpstr>
      <vt:lpstr>Paint.Picture</vt:lpstr>
      <vt:lpstr>Paint.Picture</vt:lpstr>
      <vt:lpstr>软件工程原理与实践 Software Engineering</vt:lpstr>
      <vt:lpstr>PowerPoint 演示文稿</vt:lpstr>
      <vt:lpstr>什么是软件?</vt:lpstr>
      <vt:lpstr>编写出程序需要经历诸多的步骤</vt:lpstr>
      <vt:lpstr>软件特征</vt:lpstr>
      <vt:lpstr>软件是被设计的</vt:lpstr>
      <vt:lpstr>硬件的故障率曲线（浴缸曲线）</vt:lpstr>
      <vt:lpstr>软件的故障率曲线(理想情况下)</vt:lpstr>
      <vt:lpstr>软件的故障率曲线(实际情况下)</vt:lpstr>
      <vt:lpstr>软件无处不在，软件定义一切</vt:lpstr>
      <vt:lpstr>软件成为社会基础设施</vt:lpstr>
      <vt:lpstr>PowerPoint 演示文稿</vt:lpstr>
      <vt:lpstr>软件面临的挑战</vt:lpstr>
      <vt:lpstr>软件危机的出现</vt:lpstr>
      <vt:lpstr>软件项目成功率的调查</vt:lpstr>
      <vt:lpstr>当前软件实践的问题</vt:lpstr>
      <vt:lpstr>软件事故</vt:lpstr>
      <vt:lpstr>软件危机的根源</vt:lpstr>
      <vt:lpstr>软件开发是...？</vt:lpstr>
      <vt:lpstr>什么是有价值的软件？</vt:lpstr>
      <vt:lpstr>PowerPoint 演示文稿</vt:lpstr>
      <vt:lpstr>什么是工程？</vt:lpstr>
      <vt:lpstr>如何做工程 ? </vt:lpstr>
      <vt:lpstr>PowerPoint 演示文稿</vt:lpstr>
      <vt:lpstr>软件工程的提出</vt:lpstr>
      <vt:lpstr>软件工程的经典定义</vt:lpstr>
      <vt:lpstr>软件工程的经典定义(Cont.)</vt:lpstr>
      <vt:lpstr>软件工程是一个国家的战略性学科</vt:lpstr>
      <vt:lpstr>软件工程知识体系SWEBOK</vt:lpstr>
      <vt:lpstr>SWEBOK V4的18个知识域</vt:lpstr>
      <vt:lpstr>PowerPoint 演示文稿</vt:lpstr>
      <vt:lpstr>软件工程技术</vt:lpstr>
      <vt:lpstr>系统工程 (System Engineering)</vt:lpstr>
      <vt:lpstr>需求 (Requirement )</vt:lpstr>
      <vt:lpstr>需求与设计</vt:lpstr>
      <vt:lpstr>设计（Design）</vt:lpstr>
      <vt:lpstr>编程 (Coding)</vt:lpstr>
      <vt:lpstr>编程的误区</vt:lpstr>
      <vt:lpstr>测试 (Testing)</vt:lpstr>
      <vt:lpstr>软件开发工作量分配比例 </vt:lpstr>
      <vt:lpstr>软件运营 (Operation)</vt:lpstr>
      <vt:lpstr>软件维护 (Maintenance)</vt:lpstr>
      <vt:lpstr>费用分配比例</vt:lpstr>
      <vt:lpstr>维护类型</vt:lpstr>
      <vt:lpstr>软件工程的发展</vt:lpstr>
      <vt:lpstr>PowerPoint 演示文稿</vt:lpstr>
      <vt:lpstr>软件工程管理</vt:lpstr>
      <vt:lpstr>PMBOK的项目交付十二大原则</vt:lpstr>
      <vt:lpstr>PMBOK的八大绩效域</vt:lpstr>
      <vt:lpstr>软件工程中人的管理</vt:lpstr>
      <vt:lpstr>PowerPoint 演示文稿</vt:lpstr>
      <vt:lpstr>软件工程师的社会责任</vt:lpstr>
      <vt:lpstr>PowerPoint 演示文稿</vt:lpstr>
      <vt:lpstr>智能软件工程</vt:lpstr>
      <vt:lpstr>大模型(Large Language Model, LLM)的崛起</vt:lpstr>
      <vt:lpstr>智能开发助手</vt:lpstr>
      <vt:lpstr>挑战还是机遇？</vt:lpstr>
      <vt:lpstr>LLM时代，软件工程什么变了？</vt:lpstr>
      <vt:lpstr>思考：如何控制软件开发的复杂性？</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沈备军</dc:creator>
  <cp:keywords>2021模板</cp:keywords>
  <cp:lastModifiedBy>杨柳</cp:lastModifiedBy>
  <cp:revision>458</cp:revision>
  <cp:lastPrinted>2023-09-10T12:33:00Z</cp:lastPrinted>
  <dcterms:created xsi:type="dcterms:W3CDTF">2019-01-23T14:14:00Z</dcterms:created>
  <dcterms:modified xsi:type="dcterms:W3CDTF">2024-09-05T04:29:09Z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2052-11.1.0.10214</vt:lpwstr>
  </property>
</Properties>
</file>

<file path=docProps/thumbnail.jpeg>
</file>